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300" r:id="rId3"/>
    <p:sldId id="301" r:id="rId4"/>
    <p:sldId id="302" r:id="rId5"/>
    <p:sldId id="303" r:id="rId6"/>
    <p:sldId id="287" r:id="rId7"/>
    <p:sldId id="304" r:id="rId8"/>
    <p:sldId id="290" r:id="rId9"/>
    <p:sldId id="291" r:id="rId10"/>
    <p:sldId id="292" r:id="rId11"/>
    <p:sldId id="294" r:id="rId12"/>
    <p:sldId id="296" r:id="rId13"/>
    <p:sldId id="298" r:id="rId14"/>
    <p:sldId id="297" r:id="rId15"/>
    <p:sldId id="299" r:id="rId16"/>
    <p:sldId id="293" r:id="rId17"/>
    <p:sldId id="30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6453" autoAdjust="0"/>
  </p:normalViewPr>
  <p:slideViewPr>
    <p:cSldViewPr snapToGrid="0">
      <p:cViewPr varScale="1">
        <p:scale>
          <a:sx n="95" d="100"/>
          <a:sy n="95" d="100"/>
        </p:scale>
        <p:origin x="11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3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31758530183725"/>
          <c:y val="0.17246855094311253"/>
          <c:w val="0.76123846234300718"/>
          <c:h val="0.71129988366527852"/>
        </c:manualLayout>
      </c:layout>
      <c:pie3DChart>
        <c:varyColors val="1"/>
        <c:ser>
          <c:idx val="0"/>
          <c:order val="0"/>
          <c:tx>
            <c:strRef>
              <c:f>'Свирьстр дох'!$B$1</c:f>
              <c:strCache>
                <c:ptCount val="1"/>
                <c:pt idx="0">
                  <c:v>Исполнение доходной части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2467348645054885E-2"/>
                  <c:y val="0.16523407261352321"/>
                </c:manualLayout>
              </c:layout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16063443241469816"/>
                  <c:y val="-3.0182985456465743E-2"/>
                </c:manualLayout>
              </c:layout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4.5095841535433071E-2"/>
                  <c:y val="2.298617987608820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583C2903-D04A-428F-AC7B-D2A54252A2A5}" type="CATEGORYNAME">
                      <a:rPr lang="ru-RU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0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
</a:t>
                    </a:r>
                    <a:fld id="{762F4057-8A87-4887-80EC-55307637B88F}" type="VALUE">
                      <a:rPr lang="ru-RU" sz="2000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20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t>
</a:t>
                    </a:r>
                    <a:fld id="{BDC0C3DE-E17E-47EE-8E76-EEA892983F12}" type="PERCENTAGE">
                      <a:rPr lang="ru-RU" sz="2000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000" b="1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44944890126347"/>
                      <c:h val="0.5934637078083691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'Свирьстр дох'!$A$2:$A$4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'Свирьстр дох'!$B$2:$B$4</c:f>
              <c:numCache>
                <c:formatCode>General</c:formatCode>
                <c:ptCount val="3"/>
                <c:pt idx="0">
                  <c:v>6968.5</c:v>
                </c:pt>
                <c:pt idx="1">
                  <c:v>5129.3</c:v>
                </c:pt>
                <c:pt idx="2">
                  <c:v>8447.7999999999993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083333333333333"/>
          <c:y val="0.24055223270023354"/>
          <c:w val="0.55937499999999996"/>
          <c:h val="0.50746152617617246"/>
        </c:manualLayout>
      </c:layout>
      <c:pie3DChart>
        <c:varyColors val="1"/>
        <c:ser>
          <c:idx val="0"/>
          <c:order val="0"/>
          <c:tx>
            <c:strRef>
              <c:f>'Свирьстр расх'!$C$3:$C$11</c:f>
              <c:strCache>
                <c:ptCount val="9"/>
                <c:pt idx="0">
                  <c:v>Исполнено за  2020 год</c:v>
                </c:pt>
                <c:pt idx="8">
                  <c:v>6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3394438976377947E-2"/>
                  <c:y val="-0.211038749694470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107652559055112E-2"/>
                  <c:y val="-0.215985204760145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98080708661414"/>
                      <c:h val="0.220102782672059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229207677165352E-2"/>
                  <c:y val="9.91149403766982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06069553805769"/>
                      <c:h val="0.2971553143467586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9187910104986876E-2"/>
                  <c:y val="7.11551892927351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399852362204723E-2"/>
                  <c:y val="0.163515470301227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014927821522312"/>
                      <c:h val="0.2059027332738868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7443708989501314"/>
                  <c:y val="6.48261823721977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554215879265093"/>
                  <c:y val="-6.42972046391742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382217847768266E-3"/>
                  <c:y val="-3.44213950198060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'Свирьстр расх'!$A$12:$A$38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'Свирьстр расх'!$C$12:$C$38</c:f>
              <c:numCache>
                <c:formatCode>#,##0.0</c:formatCode>
                <c:ptCount val="8"/>
                <c:pt idx="0">
                  <c:v>5985.9</c:v>
                </c:pt>
                <c:pt idx="1">
                  <c:v>153</c:v>
                </c:pt>
                <c:pt idx="2">
                  <c:v>15</c:v>
                </c:pt>
                <c:pt idx="3">
                  <c:v>3099.8</c:v>
                </c:pt>
                <c:pt idx="4">
                  <c:v>5220.8</c:v>
                </c:pt>
                <c:pt idx="5">
                  <c:v>5105.8</c:v>
                </c:pt>
                <c:pt idx="6">
                  <c:v>399.6</c:v>
                </c:pt>
                <c:pt idx="7">
                  <c:v>138.19999999999999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E09F8-1DEE-45EE-8D12-966B96324EB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6581C-1544-47EA-95DE-0D196CD54EFF}">
      <dgm:prSet custT="1"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800" b="1" dirty="0" smtClean="0">
              <a:latin typeface="+mn-lt"/>
              <a:cs typeface="Times New Roman" pitchFamily="18" charset="0"/>
            </a:rPr>
            <a:t>НАЛОГОВЫЕ ДОХОДЫ</a:t>
          </a:r>
          <a:endParaRPr lang="ru-RU" sz="2800" b="1" dirty="0">
            <a:latin typeface="+mn-lt"/>
            <a:cs typeface="Times New Roman" pitchFamily="18" charset="0"/>
          </a:endParaRPr>
        </a:p>
      </dgm:t>
    </dgm:pt>
    <dgm:pt modelId="{7C24E84E-0251-4AA6-A241-312BB063E100}" type="parTrans" cxnId="{0A1285E3-FC06-42A4-9D67-89A23C8160A5}">
      <dgm:prSet/>
      <dgm:spPr/>
      <dgm:t>
        <a:bodyPr/>
        <a:lstStyle/>
        <a:p>
          <a:endParaRPr lang="ru-RU"/>
        </a:p>
      </dgm:t>
    </dgm:pt>
    <dgm:pt modelId="{0E6319B1-879D-474B-8CBD-058DE48C0F55}" type="sibTrans" cxnId="{0A1285E3-FC06-42A4-9D67-89A23C8160A5}">
      <dgm:prSet/>
      <dgm:spPr/>
      <dgm:t>
        <a:bodyPr/>
        <a:lstStyle/>
        <a:p>
          <a:endParaRPr lang="ru-RU"/>
        </a:p>
      </dgm:t>
    </dgm:pt>
    <dgm:pt modelId="{FED16728-D565-4902-A19F-8C5137F0221D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  <a:lumMod val="97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 lIns="36000" tIns="36000" rIns="36000" bIns="36000"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поступления в бюджет от уплаты налогов, установленных Налоговым кодексом Российской Федерации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F8195266-56FF-4A6E-916E-C998162CFB84}" type="parTrans" cxnId="{CC4AA50C-2F6D-401F-9D2C-6896DC023B5C}">
      <dgm:prSet/>
      <dgm:spPr/>
      <dgm:t>
        <a:bodyPr/>
        <a:lstStyle/>
        <a:p>
          <a:endParaRPr lang="ru-RU"/>
        </a:p>
      </dgm:t>
    </dgm:pt>
    <dgm:pt modelId="{E99D5628-1BEC-47BB-BACB-9CA5BF7FA84B}" type="sibTrans" cxnId="{CC4AA50C-2F6D-401F-9D2C-6896DC023B5C}">
      <dgm:prSet/>
      <dgm:spPr/>
      <dgm:t>
        <a:bodyPr/>
        <a:lstStyle/>
        <a:p>
          <a:endParaRPr lang="ru-RU"/>
        </a:p>
      </dgm:t>
    </dgm:pt>
    <dgm:pt modelId="{BC7E7FDC-4545-4F6F-8151-F8F317511880}">
      <dgm:prSet custT="1"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latin typeface="+mn-lt"/>
              <a:cs typeface="Times New Roman" pitchFamily="18" charset="0"/>
            </a:rPr>
            <a:t>НЕНАЛОГОВЫЕ ДОХОДЫ</a:t>
          </a:r>
          <a:endParaRPr lang="ru-RU" sz="2800" b="1" dirty="0">
            <a:latin typeface="+mn-lt"/>
            <a:cs typeface="Times New Roman" pitchFamily="18" charset="0"/>
          </a:endParaRPr>
        </a:p>
      </dgm:t>
    </dgm:pt>
    <dgm:pt modelId="{DEB06504-5FCC-4CE0-83A7-134DB8A0F6A9}" type="parTrans" cxnId="{52AF5441-A01D-4826-94BB-191AFF028836}">
      <dgm:prSet/>
      <dgm:spPr/>
      <dgm:t>
        <a:bodyPr/>
        <a:lstStyle/>
        <a:p>
          <a:endParaRPr lang="ru-RU"/>
        </a:p>
      </dgm:t>
    </dgm:pt>
    <dgm:pt modelId="{67F6801A-13D5-430B-AF77-92BE04A70D5C}" type="sibTrans" cxnId="{52AF5441-A01D-4826-94BB-191AFF028836}">
      <dgm:prSet/>
      <dgm:spPr/>
      <dgm:t>
        <a:bodyPr/>
        <a:lstStyle/>
        <a:p>
          <a:endParaRPr lang="ru-RU"/>
        </a:p>
      </dgm:t>
    </dgm:pt>
    <dgm:pt modelId="{5FCE703B-FA1F-46DA-86C3-6BBBD04A0223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платежи от предоставления муниципалитетом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DAB8FB47-20FF-4435-9070-F321E2FDB0DF}" type="parTrans" cxnId="{F5070BB3-037E-46F2-B3F4-F03D94218BB6}">
      <dgm:prSet/>
      <dgm:spPr/>
      <dgm:t>
        <a:bodyPr/>
        <a:lstStyle/>
        <a:p>
          <a:endParaRPr lang="ru-RU"/>
        </a:p>
      </dgm:t>
    </dgm:pt>
    <dgm:pt modelId="{E5F053FF-B277-4390-B12E-CCAFD662E9B9}" type="sibTrans" cxnId="{F5070BB3-037E-46F2-B3F4-F03D94218BB6}">
      <dgm:prSet/>
      <dgm:spPr/>
      <dgm:t>
        <a:bodyPr/>
        <a:lstStyle/>
        <a:p>
          <a:endParaRPr lang="ru-RU"/>
        </a:p>
      </dgm:t>
    </dgm:pt>
    <dgm:pt modelId="{6303CAC6-4D18-4FA9-A4F9-FE6AADEDF394}">
      <dgm:prSet custT="1"/>
      <dgm:spPr>
        <a:solidFill>
          <a:schemeClr val="accent1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latin typeface="+mn-lt"/>
              <a:cs typeface="Times New Roman" pitchFamily="18" charset="0"/>
            </a:rPr>
            <a:t>БЕЗВОЗМЕЗДНЫЕ ПОСТУПЛЕНИЯ</a:t>
          </a:r>
          <a:endParaRPr lang="ru-RU" sz="2800" b="1" dirty="0">
            <a:latin typeface="+mn-lt"/>
            <a:cs typeface="Times New Roman" pitchFamily="18" charset="0"/>
          </a:endParaRPr>
        </a:p>
      </dgm:t>
    </dgm:pt>
    <dgm:pt modelId="{FAA4C79E-83A8-4584-9816-CF88CD124580}" type="parTrans" cxnId="{B4259BC5-8C4D-40D0-AFC1-001B53802E46}">
      <dgm:prSet/>
      <dgm:spPr/>
      <dgm:t>
        <a:bodyPr/>
        <a:lstStyle/>
        <a:p>
          <a:endParaRPr lang="ru-RU"/>
        </a:p>
      </dgm:t>
    </dgm:pt>
    <dgm:pt modelId="{82A0678E-2A73-472F-9E56-E62A3F4DBB4B}" type="sibTrans" cxnId="{B4259BC5-8C4D-40D0-AFC1-001B53802E46}">
      <dgm:prSet/>
      <dgm:spPr/>
      <dgm:t>
        <a:bodyPr/>
        <a:lstStyle/>
        <a:p>
          <a:endParaRPr lang="ru-RU"/>
        </a:p>
      </dgm:t>
    </dgm:pt>
    <dgm:pt modelId="{054186F8-EC26-47AA-A898-9AA68A97C2D7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626ECCEC-1EB2-46F7-A712-1ABC771645D3}" type="parTrans" cxnId="{5A167ACE-0C1C-475D-AC0F-8B9B7DF1EA7B}">
      <dgm:prSet/>
      <dgm:spPr/>
      <dgm:t>
        <a:bodyPr/>
        <a:lstStyle/>
        <a:p>
          <a:endParaRPr lang="ru-RU"/>
        </a:p>
      </dgm:t>
    </dgm:pt>
    <dgm:pt modelId="{0EACB1A6-10F8-48A0-BE4A-6606562731D5}" type="sibTrans" cxnId="{5A167ACE-0C1C-475D-AC0F-8B9B7DF1EA7B}">
      <dgm:prSet/>
      <dgm:spPr/>
      <dgm:t>
        <a:bodyPr/>
        <a:lstStyle/>
        <a:p>
          <a:endParaRPr lang="ru-RU"/>
        </a:p>
      </dgm:t>
    </dgm:pt>
    <dgm:pt modelId="{FC09B26A-9B73-452B-BD23-67310311CC92}" type="pres">
      <dgm:prSet presAssocID="{2DAE09F8-1DEE-45EE-8D12-966B96324E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7F7B35-8C42-4583-884B-63BFD5478C06}" type="pres">
      <dgm:prSet presAssocID="{E0A6581C-1544-47EA-95DE-0D196CD54EFF}" presName="root" presStyleCnt="0"/>
      <dgm:spPr/>
    </dgm:pt>
    <dgm:pt modelId="{DFB7B4AF-51FD-44A6-8B57-7C1A514E1DBF}" type="pres">
      <dgm:prSet presAssocID="{E0A6581C-1544-47EA-95DE-0D196CD54EFF}" presName="rootComposite" presStyleCnt="0"/>
      <dgm:spPr/>
    </dgm:pt>
    <dgm:pt modelId="{27B32359-5C3E-41FF-A2E1-09F4372ED90A}" type="pres">
      <dgm:prSet presAssocID="{E0A6581C-1544-47EA-95DE-0D196CD54EFF}" presName="rootText" presStyleLbl="node1" presStyleIdx="0" presStyleCnt="3"/>
      <dgm:spPr/>
      <dgm:t>
        <a:bodyPr/>
        <a:lstStyle/>
        <a:p>
          <a:endParaRPr lang="ru-RU"/>
        </a:p>
      </dgm:t>
    </dgm:pt>
    <dgm:pt modelId="{4B90EA0F-B02F-4DAE-BC7C-4F003EF16D64}" type="pres">
      <dgm:prSet presAssocID="{E0A6581C-1544-47EA-95DE-0D196CD54EFF}" presName="rootConnector" presStyleLbl="node1" presStyleIdx="0" presStyleCnt="3"/>
      <dgm:spPr/>
      <dgm:t>
        <a:bodyPr/>
        <a:lstStyle/>
        <a:p>
          <a:endParaRPr lang="ru-RU"/>
        </a:p>
      </dgm:t>
    </dgm:pt>
    <dgm:pt modelId="{BA61DC16-5FA3-44C8-B895-FF7EAC6E88D8}" type="pres">
      <dgm:prSet presAssocID="{E0A6581C-1544-47EA-95DE-0D196CD54EFF}" presName="childShape" presStyleCnt="0"/>
      <dgm:spPr/>
    </dgm:pt>
    <dgm:pt modelId="{6AAF2489-017E-4FC8-AB85-72499A43E471}" type="pres">
      <dgm:prSet presAssocID="{F8195266-56FF-4A6E-916E-C998162CFB8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6F57CA8-E4C7-4FBE-B116-9D12CBACEEC9}" type="pres">
      <dgm:prSet presAssocID="{FED16728-D565-4902-A19F-8C5137F0221D}" presName="childText" presStyleLbl="bgAcc1" presStyleIdx="0" presStyleCnt="3" custAng="0" custScaleX="101728" custScaleY="128481" custLinFactNeighborX="-6003" custLinFactNeighborY="39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ED84E74-76A7-42C3-B0CE-B358B36D115F}" type="pres">
      <dgm:prSet presAssocID="{BC7E7FDC-4545-4F6F-8151-F8F317511880}" presName="root" presStyleCnt="0"/>
      <dgm:spPr/>
    </dgm:pt>
    <dgm:pt modelId="{CAD030B8-1A44-40A5-8ADC-B3C8490E8A3D}" type="pres">
      <dgm:prSet presAssocID="{BC7E7FDC-4545-4F6F-8151-F8F317511880}" presName="rootComposite" presStyleCnt="0"/>
      <dgm:spPr/>
    </dgm:pt>
    <dgm:pt modelId="{F54259D9-C572-42B6-9F99-D171F8618B4B}" type="pres">
      <dgm:prSet presAssocID="{BC7E7FDC-4545-4F6F-8151-F8F317511880}" presName="rootText" presStyleLbl="node1" presStyleIdx="1" presStyleCnt="3" custLinFactNeighborX="-3493" custLinFactNeighborY="3176"/>
      <dgm:spPr/>
      <dgm:t>
        <a:bodyPr/>
        <a:lstStyle/>
        <a:p>
          <a:endParaRPr lang="ru-RU"/>
        </a:p>
      </dgm:t>
    </dgm:pt>
    <dgm:pt modelId="{DB71353E-2A7A-44E6-B330-C0BE2868CBEF}" type="pres">
      <dgm:prSet presAssocID="{BC7E7FDC-4545-4F6F-8151-F8F317511880}" presName="rootConnector" presStyleLbl="node1" presStyleIdx="1" presStyleCnt="3"/>
      <dgm:spPr/>
      <dgm:t>
        <a:bodyPr/>
        <a:lstStyle/>
        <a:p>
          <a:endParaRPr lang="ru-RU"/>
        </a:p>
      </dgm:t>
    </dgm:pt>
    <dgm:pt modelId="{C362FD87-A78A-4541-951E-CE486F778E47}" type="pres">
      <dgm:prSet presAssocID="{BC7E7FDC-4545-4F6F-8151-F8F317511880}" presName="childShape" presStyleCnt="0"/>
      <dgm:spPr/>
    </dgm:pt>
    <dgm:pt modelId="{A9EDC6E6-CBD7-4ECA-9A18-357A546A284E}" type="pres">
      <dgm:prSet presAssocID="{DAB8FB47-20FF-4435-9070-F321E2FDB0D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C34F42-BB87-472C-8418-D032FB71EB3C}" type="pres">
      <dgm:prSet presAssocID="{5FCE703B-FA1F-46DA-86C3-6BBBD04A0223}" presName="childText" presStyleLbl="bgAcc1" presStyleIdx="1" presStyleCnt="3" custScaleX="89461" custScaleY="227642" custLinFactNeighborX="-1381" custLinFactNeighborY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EF678-3129-4605-8F66-7FBC06588605}" type="pres">
      <dgm:prSet presAssocID="{6303CAC6-4D18-4FA9-A4F9-FE6AADEDF394}" presName="root" presStyleCnt="0"/>
      <dgm:spPr/>
    </dgm:pt>
    <dgm:pt modelId="{5C5A2D57-4663-48A1-B285-31089297CA5A}" type="pres">
      <dgm:prSet presAssocID="{6303CAC6-4D18-4FA9-A4F9-FE6AADEDF394}" presName="rootComposite" presStyleCnt="0"/>
      <dgm:spPr/>
    </dgm:pt>
    <dgm:pt modelId="{EB6937D3-8632-44D8-B507-60D058FEDE4B}" type="pres">
      <dgm:prSet presAssocID="{6303CAC6-4D18-4FA9-A4F9-FE6AADEDF394}" presName="rootText" presStyleLbl="node1" presStyleIdx="2" presStyleCnt="3" custScaleX="119719"/>
      <dgm:spPr/>
      <dgm:t>
        <a:bodyPr/>
        <a:lstStyle/>
        <a:p>
          <a:endParaRPr lang="ru-RU"/>
        </a:p>
      </dgm:t>
    </dgm:pt>
    <dgm:pt modelId="{64AD6383-1268-4624-B5D7-CF2822797059}" type="pres">
      <dgm:prSet presAssocID="{6303CAC6-4D18-4FA9-A4F9-FE6AADEDF394}" presName="rootConnector" presStyleLbl="node1" presStyleIdx="2" presStyleCnt="3"/>
      <dgm:spPr/>
      <dgm:t>
        <a:bodyPr/>
        <a:lstStyle/>
        <a:p>
          <a:endParaRPr lang="ru-RU"/>
        </a:p>
      </dgm:t>
    </dgm:pt>
    <dgm:pt modelId="{6324DE5D-330E-4E0C-96A6-40932E2B28AA}" type="pres">
      <dgm:prSet presAssocID="{6303CAC6-4D18-4FA9-A4F9-FE6AADEDF394}" presName="childShape" presStyleCnt="0"/>
      <dgm:spPr/>
    </dgm:pt>
    <dgm:pt modelId="{07625AD5-358A-4001-B13F-A9BFF5399ABD}" type="pres">
      <dgm:prSet presAssocID="{626ECCEC-1EB2-46F7-A712-1ABC771645D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0780E7E-0F88-465C-826C-C0E9A9BC5821}" type="pres">
      <dgm:prSet presAssocID="{054186F8-EC26-47AA-A898-9AA68A97C2D7}" presName="childText" presStyleLbl="bgAcc1" presStyleIdx="2" presStyleCnt="3" custScaleX="90678" custScaleY="179328" custLinFactNeighborX="-421" custLinFactNeighborY="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17F9-417F-4988-AAAA-E7AFA44B8AEF}" type="presOf" srcId="{E0A6581C-1544-47EA-95DE-0D196CD54EFF}" destId="{4B90EA0F-B02F-4DAE-BC7C-4F003EF16D64}" srcOrd="1" destOrd="0" presId="urn:microsoft.com/office/officeart/2005/8/layout/hierarchy3"/>
    <dgm:cxn modelId="{65C3FF18-DA2B-4126-A7CB-54899308579F}" type="presOf" srcId="{6303CAC6-4D18-4FA9-A4F9-FE6AADEDF394}" destId="{64AD6383-1268-4624-B5D7-CF2822797059}" srcOrd="1" destOrd="0" presId="urn:microsoft.com/office/officeart/2005/8/layout/hierarchy3"/>
    <dgm:cxn modelId="{32F8DA94-FEEC-4D45-B13C-05190D154FA4}" type="presOf" srcId="{6303CAC6-4D18-4FA9-A4F9-FE6AADEDF394}" destId="{EB6937D3-8632-44D8-B507-60D058FEDE4B}" srcOrd="0" destOrd="0" presId="urn:microsoft.com/office/officeart/2005/8/layout/hierarchy3"/>
    <dgm:cxn modelId="{A7E74073-AB1D-45F3-809B-4E493860C0F3}" type="presOf" srcId="{626ECCEC-1EB2-46F7-A712-1ABC771645D3}" destId="{07625AD5-358A-4001-B13F-A9BFF5399ABD}" srcOrd="0" destOrd="0" presId="urn:microsoft.com/office/officeart/2005/8/layout/hierarchy3"/>
    <dgm:cxn modelId="{A4DE4D9B-9B51-4D85-B1CF-C52087489370}" type="presOf" srcId="{BC7E7FDC-4545-4F6F-8151-F8F317511880}" destId="{DB71353E-2A7A-44E6-B330-C0BE2868CBEF}" srcOrd="1" destOrd="0" presId="urn:microsoft.com/office/officeart/2005/8/layout/hierarchy3"/>
    <dgm:cxn modelId="{ADF51875-3343-400C-801F-F81D739564EF}" type="presOf" srcId="{E0A6581C-1544-47EA-95DE-0D196CD54EFF}" destId="{27B32359-5C3E-41FF-A2E1-09F4372ED90A}" srcOrd="0" destOrd="0" presId="urn:microsoft.com/office/officeart/2005/8/layout/hierarchy3"/>
    <dgm:cxn modelId="{D8B217D3-B495-4B32-AC05-70FC8FCDD5AB}" type="presOf" srcId="{2DAE09F8-1DEE-45EE-8D12-966B96324EB6}" destId="{FC09B26A-9B73-452B-BD23-67310311CC92}" srcOrd="0" destOrd="0" presId="urn:microsoft.com/office/officeart/2005/8/layout/hierarchy3"/>
    <dgm:cxn modelId="{B4259BC5-8C4D-40D0-AFC1-001B53802E46}" srcId="{2DAE09F8-1DEE-45EE-8D12-966B96324EB6}" destId="{6303CAC6-4D18-4FA9-A4F9-FE6AADEDF394}" srcOrd="2" destOrd="0" parTransId="{FAA4C79E-83A8-4584-9816-CF88CD124580}" sibTransId="{82A0678E-2A73-472F-9E56-E62A3F4DBB4B}"/>
    <dgm:cxn modelId="{5A167ACE-0C1C-475D-AC0F-8B9B7DF1EA7B}" srcId="{6303CAC6-4D18-4FA9-A4F9-FE6AADEDF394}" destId="{054186F8-EC26-47AA-A898-9AA68A97C2D7}" srcOrd="0" destOrd="0" parTransId="{626ECCEC-1EB2-46F7-A712-1ABC771645D3}" sibTransId="{0EACB1A6-10F8-48A0-BE4A-6606562731D5}"/>
    <dgm:cxn modelId="{D101EB5C-86A8-4C3B-824F-4FE38758FFF0}" type="presOf" srcId="{FED16728-D565-4902-A19F-8C5137F0221D}" destId="{F6F57CA8-E4C7-4FBE-B116-9D12CBACEEC9}" srcOrd="0" destOrd="0" presId="urn:microsoft.com/office/officeart/2005/8/layout/hierarchy3"/>
    <dgm:cxn modelId="{E530263D-8B9C-4595-9CAB-E575B241F79B}" type="presOf" srcId="{DAB8FB47-20FF-4435-9070-F321E2FDB0DF}" destId="{A9EDC6E6-CBD7-4ECA-9A18-357A546A284E}" srcOrd="0" destOrd="0" presId="urn:microsoft.com/office/officeart/2005/8/layout/hierarchy3"/>
    <dgm:cxn modelId="{CC4AA50C-2F6D-401F-9D2C-6896DC023B5C}" srcId="{E0A6581C-1544-47EA-95DE-0D196CD54EFF}" destId="{FED16728-D565-4902-A19F-8C5137F0221D}" srcOrd="0" destOrd="0" parTransId="{F8195266-56FF-4A6E-916E-C998162CFB84}" sibTransId="{E99D5628-1BEC-47BB-BACB-9CA5BF7FA84B}"/>
    <dgm:cxn modelId="{0EB7D4D9-BFC6-4485-BB31-64F05E64CBF9}" type="presOf" srcId="{BC7E7FDC-4545-4F6F-8151-F8F317511880}" destId="{F54259D9-C572-42B6-9F99-D171F8618B4B}" srcOrd="0" destOrd="0" presId="urn:microsoft.com/office/officeart/2005/8/layout/hierarchy3"/>
    <dgm:cxn modelId="{52AF5441-A01D-4826-94BB-191AFF028836}" srcId="{2DAE09F8-1DEE-45EE-8D12-966B96324EB6}" destId="{BC7E7FDC-4545-4F6F-8151-F8F317511880}" srcOrd="1" destOrd="0" parTransId="{DEB06504-5FCC-4CE0-83A7-134DB8A0F6A9}" sibTransId="{67F6801A-13D5-430B-AF77-92BE04A70D5C}"/>
    <dgm:cxn modelId="{F5070BB3-037E-46F2-B3F4-F03D94218BB6}" srcId="{BC7E7FDC-4545-4F6F-8151-F8F317511880}" destId="{5FCE703B-FA1F-46DA-86C3-6BBBD04A0223}" srcOrd="0" destOrd="0" parTransId="{DAB8FB47-20FF-4435-9070-F321E2FDB0DF}" sibTransId="{E5F053FF-B277-4390-B12E-CCAFD662E9B9}"/>
    <dgm:cxn modelId="{0F0654A8-5AA2-4CAD-B091-2C816DC8E13E}" type="presOf" srcId="{F8195266-56FF-4A6E-916E-C998162CFB84}" destId="{6AAF2489-017E-4FC8-AB85-72499A43E471}" srcOrd="0" destOrd="0" presId="urn:microsoft.com/office/officeart/2005/8/layout/hierarchy3"/>
    <dgm:cxn modelId="{331A0B69-18AE-4272-B399-9893FB1F5038}" type="presOf" srcId="{054186F8-EC26-47AA-A898-9AA68A97C2D7}" destId="{40780E7E-0F88-465C-826C-C0E9A9BC5821}" srcOrd="0" destOrd="0" presId="urn:microsoft.com/office/officeart/2005/8/layout/hierarchy3"/>
    <dgm:cxn modelId="{89C25435-1C7E-4015-827D-F85D9E3AB9AF}" type="presOf" srcId="{5FCE703B-FA1F-46DA-86C3-6BBBD04A0223}" destId="{41C34F42-BB87-472C-8418-D032FB71EB3C}" srcOrd="0" destOrd="0" presId="urn:microsoft.com/office/officeart/2005/8/layout/hierarchy3"/>
    <dgm:cxn modelId="{0A1285E3-FC06-42A4-9D67-89A23C8160A5}" srcId="{2DAE09F8-1DEE-45EE-8D12-966B96324EB6}" destId="{E0A6581C-1544-47EA-95DE-0D196CD54EFF}" srcOrd="0" destOrd="0" parTransId="{7C24E84E-0251-4AA6-A241-312BB063E100}" sibTransId="{0E6319B1-879D-474B-8CBD-058DE48C0F55}"/>
    <dgm:cxn modelId="{617FD808-6173-403C-AB84-0DA19A627F81}" type="presParOf" srcId="{FC09B26A-9B73-452B-BD23-67310311CC92}" destId="{ED7F7B35-8C42-4583-884B-63BFD5478C06}" srcOrd="0" destOrd="0" presId="urn:microsoft.com/office/officeart/2005/8/layout/hierarchy3"/>
    <dgm:cxn modelId="{C013218B-DD85-4D64-B780-E4C0C992B9E4}" type="presParOf" srcId="{ED7F7B35-8C42-4583-884B-63BFD5478C06}" destId="{DFB7B4AF-51FD-44A6-8B57-7C1A514E1DBF}" srcOrd="0" destOrd="0" presId="urn:microsoft.com/office/officeart/2005/8/layout/hierarchy3"/>
    <dgm:cxn modelId="{DFC553B2-3935-4E88-A6B5-C019BE605B43}" type="presParOf" srcId="{DFB7B4AF-51FD-44A6-8B57-7C1A514E1DBF}" destId="{27B32359-5C3E-41FF-A2E1-09F4372ED90A}" srcOrd="0" destOrd="0" presId="urn:microsoft.com/office/officeart/2005/8/layout/hierarchy3"/>
    <dgm:cxn modelId="{B9641160-3C99-48CC-AAA8-47E5D157E87C}" type="presParOf" srcId="{DFB7B4AF-51FD-44A6-8B57-7C1A514E1DBF}" destId="{4B90EA0F-B02F-4DAE-BC7C-4F003EF16D64}" srcOrd="1" destOrd="0" presId="urn:microsoft.com/office/officeart/2005/8/layout/hierarchy3"/>
    <dgm:cxn modelId="{1C8A568A-0CAA-4EF5-AF4E-AD640AA6A484}" type="presParOf" srcId="{ED7F7B35-8C42-4583-884B-63BFD5478C06}" destId="{BA61DC16-5FA3-44C8-B895-FF7EAC6E88D8}" srcOrd="1" destOrd="0" presId="urn:microsoft.com/office/officeart/2005/8/layout/hierarchy3"/>
    <dgm:cxn modelId="{A64F8444-EC16-4D5F-BA29-66E78517D80F}" type="presParOf" srcId="{BA61DC16-5FA3-44C8-B895-FF7EAC6E88D8}" destId="{6AAF2489-017E-4FC8-AB85-72499A43E471}" srcOrd="0" destOrd="0" presId="urn:microsoft.com/office/officeart/2005/8/layout/hierarchy3"/>
    <dgm:cxn modelId="{B99D8406-7333-4F7B-B052-AAD5309DC288}" type="presParOf" srcId="{BA61DC16-5FA3-44C8-B895-FF7EAC6E88D8}" destId="{F6F57CA8-E4C7-4FBE-B116-9D12CBACEEC9}" srcOrd="1" destOrd="0" presId="urn:microsoft.com/office/officeart/2005/8/layout/hierarchy3"/>
    <dgm:cxn modelId="{F4521743-5228-40D3-890A-B71606E265B8}" type="presParOf" srcId="{FC09B26A-9B73-452B-BD23-67310311CC92}" destId="{EED84E74-76A7-42C3-B0CE-B358B36D115F}" srcOrd="1" destOrd="0" presId="urn:microsoft.com/office/officeart/2005/8/layout/hierarchy3"/>
    <dgm:cxn modelId="{AB132B6D-AB83-4068-80B8-C4D03D53DB24}" type="presParOf" srcId="{EED84E74-76A7-42C3-B0CE-B358B36D115F}" destId="{CAD030B8-1A44-40A5-8ADC-B3C8490E8A3D}" srcOrd="0" destOrd="0" presId="urn:microsoft.com/office/officeart/2005/8/layout/hierarchy3"/>
    <dgm:cxn modelId="{725BEFD3-EB93-4B36-9B5C-01A473C20172}" type="presParOf" srcId="{CAD030B8-1A44-40A5-8ADC-B3C8490E8A3D}" destId="{F54259D9-C572-42B6-9F99-D171F8618B4B}" srcOrd="0" destOrd="0" presId="urn:microsoft.com/office/officeart/2005/8/layout/hierarchy3"/>
    <dgm:cxn modelId="{C37A5EB5-F107-42CB-AF91-9D65FA18C3B4}" type="presParOf" srcId="{CAD030B8-1A44-40A5-8ADC-B3C8490E8A3D}" destId="{DB71353E-2A7A-44E6-B330-C0BE2868CBEF}" srcOrd="1" destOrd="0" presId="urn:microsoft.com/office/officeart/2005/8/layout/hierarchy3"/>
    <dgm:cxn modelId="{886D4FE3-495E-4716-8FE7-FEBFA4891ADD}" type="presParOf" srcId="{EED84E74-76A7-42C3-B0CE-B358B36D115F}" destId="{C362FD87-A78A-4541-951E-CE486F778E47}" srcOrd="1" destOrd="0" presId="urn:microsoft.com/office/officeart/2005/8/layout/hierarchy3"/>
    <dgm:cxn modelId="{C3E1E273-465F-43C7-A008-B83FE3B79814}" type="presParOf" srcId="{C362FD87-A78A-4541-951E-CE486F778E47}" destId="{A9EDC6E6-CBD7-4ECA-9A18-357A546A284E}" srcOrd="0" destOrd="0" presId="urn:microsoft.com/office/officeart/2005/8/layout/hierarchy3"/>
    <dgm:cxn modelId="{5E05AD9C-F69A-473B-9681-319A4A16D75B}" type="presParOf" srcId="{C362FD87-A78A-4541-951E-CE486F778E47}" destId="{41C34F42-BB87-472C-8418-D032FB71EB3C}" srcOrd="1" destOrd="0" presId="urn:microsoft.com/office/officeart/2005/8/layout/hierarchy3"/>
    <dgm:cxn modelId="{54C57C1F-FA10-411E-B8B4-B09BA62D8C0A}" type="presParOf" srcId="{FC09B26A-9B73-452B-BD23-67310311CC92}" destId="{30AEF678-3129-4605-8F66-7FBC06588605}" srcOrd="2" destOrd="0" presId="urn:microsoft.com/office/officeart/2005/8/layout/hierarchy3"/>
    <dgm:cxn modelId="{65C4B909-7ABB-4121-B29A-D669A514D949}" type="presParOf" srcId="{30AEF678-3129-4605-8F66-7FBC06588605}" destId="{5C5A2D57-4663-48A1-B285-31089297CA5A}" srcOrd="0" destOrd="0" presId="urn:microsoft.com/office/officeart/2005/8/layout/hierarchy3"/>
    <dgm:cxn modelId="{8F3C1F30-AAF4-480E-B952-A9C06FA82BFB}" type="presParOf" srcId="{5C5A2D57-4663-48A1-B285-31089297CA5A}" destId="{EB6937D3-8632-44D8-B507-60D058FEDE4B}" srcOrd="0" destOrd="0" presId="urn:microsoft.com/office/officeart/2005/8/layout/hierarchy3"/>
    <dgm:cxn modelId="{5D70F047-9288-4B53-AEB5-E4F10EAA58D1}" type="presParOf" srcId="{5C5A2D57-4663-48A1-B285-31089297CA5A}" destId="{64AD6383-1268-4624-B5D7-CF2822797059}" srcOrd="1" destOrd="0" presId="urn:microsoft.com/office/officeart/2005/8/layout/hierarchy3"/>
    <dgm:cxn modelId="{2835CB51-F0EF-4CE4-8221-7C7CB2970F75}" type="presParOf" srcId="{30AEF678-3129-4605-8F66-7FBC06588605}" destId="{6324DE5D-330E-4E0C-96A6-40932E2B28AA}" srcOrd="1" destOrd="0" presId="urn:microsoft.com/office/officeart/2005/8/layout/hierarchy3"/>
    <dgm:cxn modelId="{2CE9DF91-5098-4518-9CDA-8CC7E7D29C89}" type="presParOf" srcId="{6324DE5D-330E-4E0C-96A6-40932E2B28AA}" destId="{07625AD5-358A-4001-B13F-A9BFF5399ABD}" srcOrd="0" destOrd="0" presId="urn:microsoft.com/office/officeart/2005/8/layout/hierarchy3"/>
    <dgm:cxn modelId="{4A114E0C-047D-43B0-8E48-DBE4822EF3C7}" type="presParOf" srcId="{6324DE5D-330E-4E0C-96A6-40932E2B28AA}" destId="{40780E7E-0F88-465C-826C-C0E9A9BC582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6C3B0-9CCA-43F9-86EB-852DFB2DF55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78AB3-BE69-4EC8-8341-BC6529873F33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dirty="0">
            <a:latin typeface="+mn-lt"/>
            <a:cs typeface="Times New Roman" panose="02020603050405020304" pitchFamily="18" charset="0"/>
          </a:endParaRPr>
        </a:p>
      </dgm:t>
    </dgm:pt>
    <dgm:pt modelId="{DD68FCD7-ECE2-4EA0-BE2E-B7CC2B62F8F2}" type="parTrans" cxnId="{2A4A9C3A-40EB-48E6-B71E-797E6BB36A4E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17E3F1-102C-45B8-AEA5-599A6C2D70C5}" type="sibTrans" cxnId="{2A4A9C3A-40EB-48E6-B71E-797E6BB36A4E}">
      <dgm:prSet/>
      <dgm:spPr/>
      <dgm:t>
        <a:bodyPr/>
        <a:lstStyle/>
        <a:p>
          <a:endParaRPr lang="ru-RU"/>
        </a:p>
      </dgm:t>
    </dgm:pt>
    <dgm:pt modelId="{D47A30BF-B19D-4E0A-A20E-5AC31A85247C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Муниципальные программы</a:t>
          </a:r>
        </a:p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11 943,2 тыс. руб. (59,4% от общей суммы расходов бюджета)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CC1D9B5F-A0AB-4557-8019-852A15813AE6}" type="parTrans" cxnId="{5A9D3E6F-0EBE-41E7-8F55-E35037196CC9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00DFB80-BA8B-461B-AE18-665B02D4AD3C}" type="sibTrans" cxnId="{5A9D3E6F-0EBE-41E7-8F55-E35037196CC9}">
      <dgm:prSet/>
      <dgm:spPr/>
      <dgm:t>
        <a:bodyPr/>
        <a:lstStyle/>
        <a:p>
          <a:endParaRPr lang="ru-RU"/>
        </a:p>
      </dgm:t>
    </dgm:pt>
    <dgm:pt modelId="{ED4FFFE8-4920-4913-BE05-BB1A65337CAB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800" b="1" dirty="0" smtClean="0">
              <a:latin typeface="+mn-lt"/>
              <a:cs typeface="Times New Roman" panose="02020603050405020304" pitchFamily="18" charset="0"/>
            </a:rPr>
            <a:t>8 174,9 тыс. руб</a:t>
          </a:r>
          <a:r>
            <a:rPr lang="ru-RU" sz="1800" dirty="0" smtClean="0">
              <a:latin typeface="+mn-lt"/>
            </a:rPr>
            <a:t>.</a:t>
          </a:r>
          <a:r>
            <a:rPr lang="ru-RU" sz="1800" b="1" dirty="0" smtClean="0">
              <a:latin typeface="+mn-lt"/>
              <a:cs typeface="Times New Roman" panose="02020603050405020304" pitchFamily="18" charset="0"/>
            </a:rPr>
            <a:t>(40,6% от общей суммы расходов бюджета)</a:t>
          </a:r>
          <a:endParaRPr lang="ru-RU" sz="1800" dirty="0">
            <a:latin typeface="+mn-lt"/>
          </a:endParaRPr>
        </a:p>
      </dgm:t>
    </dgm:pt>
    <dgm:pt modelId="{5F47BF12-707C-464B-9FE4-F29B908D47E2}" type="parTrans" cxnId="{827EE72F-D728-47CE-8583-58518E66CDE2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9B85E0-97CF-4D5F-BB54-E81903F0E15A}" type="sibTrans" cxnId="{827EE72F-D728-47CE-8583-58518E66CDE2}">
      <dgm:prSet/>
      <dgm:spPr/>
      <dgm:t>
        <a:bodyPr/>
        <a:lstStyle/>
        <a:p>
          <a:endParaRPr lang="ru-RU"/>
        </a:p>
      </dgm:t>
    </dgm:pt>
    <dgm:pt modelId="{812A9EAE-875F-4620-80CE-67A188F37F2B}">
      <dgm:prSet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latin typeface="+mn-lt"/>
              <a:cs typeface="Times New Roman" panose="02020603050405020304" pitchFamily="18" charset="0"/>
            </a:rPr>
            <a:t>БЮДЖЕТ</a:t>
          </a:r>
          <a:endParaRPr lang="ru-RU" sz="3200" b="1" dirty="0">
            <a:latin typeface="+mn-lt"/>
            <a:cs typeface="Times New Roman" panose="02020603050405020304" pitchFamily="18" charset="0"/>
          </a:endParaRPr>
        </a:p>
      </dgm:t>
    </dgm:pt>
    <dgm:pt modelId="{29E601F1-ECA9-4EBC-8848-B97D7A6458BA}" type="parTrans" cxnId="{0DCEBE58-21F7-4287-B211-98856EF9DC8B}">
      <dgm:prSet/>
      <dgm:spPr/>
      <dgm:t>
        <a:bodyPr/>
        <a:lstStyle/>
        <a:p>
          <a:endParaRPr lang="ru-RU"/>
        </a:p>
      </dgm:t>
    </dgm:pt>
    <dgm:pt modelId="{F707C0C7-8E7F-466E-9BF9-5716A42EF9F2}" type="sibTrans" cxnId="{0DCEBE58-21F7-4287-B211-98856EF9DC8B}">
      <dgm:prSet/>
      <dgm:spPr/>
      <dgm:t>
        <a:bodyPr/>
        <a:lstStyle/>
        <a:p>
          <a:endParaRPr lang="ru-RU"/>
        </a:p>
      </dgm:t>
    </dgm:pt>
    <dgm:pt modelId="{F9B2BEA6-47E1-4184-AF3B-3C158C45980B}" type="pres">
      <dgm:prSet presAssocID="{0886C3B0-9CCA-43F9-86EB-852DFB2DF5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38F7A-BA11-4C04-84A8-94DEA407CD16}" type="pres">
      <dgm:prSet presAssocID="{812A9EAE-875F-4620-80CE-67A188F37F2B}" presName="hierRoot1" presStyleCnt="0"/>
      <dgm:spPr/>
    </dgm:pt>
    <dgm:pt modelId="{99137198-79E7-411F-A15E-604FF1AF58A6}" type="pres">
      <dgm:prSet presAssocID="{812A9EAE-875F-4620-80CE-67A188F37F2B}" presName="composite" presStyleCnt="0"/>
      <dgm:spPr/>
    </dgm:pt>
    <dgm:pt modelId="{1704455A-8BFA-45E7-90AF-B09B5FF69F45}" type="pres">
      <dgm:prSet presAssocID="{812A9EAE-875F-4620-80CE-67A188F37F2B}" presName="background" presStyleLbl="node0" presStyleIdx="0" presStyleCnt="1"/>
      <dgm:spPr/>
    </dgm:pt>
    <dgm:pt modelId="{1C37D2A5-9F5B-41B6-BC9D-D9247A7E932B}" type="pres">
      <dgm:prSet presAssocID="{812A9EAE-875F-4620-80CE-67A188F37F2B}" presName="text" presStyleLbl="fgAcc0" presStyleIdx="0" presStyleCnt="1" custScaleX="166455" custScaleY="6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DDD67-A2FB-4B05-B008-CA37165EE4D9}" type="pres">
      <dgm:prSet presAssocID="{812A9EAE-875F-4620-80CE-67A188F37F2B}" presName="hierChild2" presStyleCnt="0"/>
      <dgm:spPr/>
    </dgm:pt>
    <dgm:pt modelId="{28868795-F0A3-4140-B888-C84F92FDF567}" type="pres">
      <dgm:prSet presAssocID="{DD68FCD7-ECE2-4EA0-BE2E-B7CC2B62F8F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A8171B9-553D-49C4-AE41-0238FF37CA0F}" type="pres">
      <dgm:prSet presAssocID="{B8E78AB3-BE69-4EC8-8341-BC6529873F33}" presName="hierRoot2" presStyleCnt="0"/>
      <dgm:spPr/>
    </dgm:pt>
    <dgm:pt modelId="{71C13669-7416-47FD-83DF-0A6AFB09D308}" type="pres">
      <dgm:prSet presAssocID="{B8E78AB3-BE69-4EC8-8341-BC6529873F33}" presName="composite2" presStyleCnt="0"/>
      <dgm:spPr/>
    </dgm:pt>
    <dgm:pt modelId="{DBEA3A3B-57C8-4728-A019-DE75A33EE92B}" type="pres">
      <dgm:prSet presAssocID="{B8E78AB3-BE69-4EC8-8341-BC6529873F33}" presName="background2" presStyleLbl="node2" presStyleIdx="0" presStyleCnt="1"/>
      <dgm:spPr/>
    </dgm:pt>
    <dgm:pt modelId="{C063C4EB-8AD5-48EC-B4CD-4BEDB39CEC9B}" type="pres">
      <dgm:prSet presAssocID="{B8E78AB3-BE69-4EC8-8341-BC6529873F33}" presName="text2" presStyleLbl="fgAcc2" presStyleIdx="0" presStyleCnt="1" custScaleX="185617" custScaleY="47827" custLinFactNeighborX="252" custLinFactNeighborY="-10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BECAD-06A0-44C6-BF26-A748B088E770}" type="pres">
      <dgm:prSet presAssocID="{B8E78AB3-BE69-4EC8-8341-BC6529873F33}" presName="hierChild3" presStyleCnt="0"/>
      <dgm:spPr/>
    </dgm:pt>
    <dgm:pt modelId="{C4F28687-A6CE-4456-BE9B-8B68BBDFB2BE}" type="pres">
      <dgm:prSet presAssocID="{CC1D9B5F-A0AB-4557-8019-852A15813AE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EF62BE1-E30B-4C6D-8DE2-F1AF667F1BF3}" type="pres">
      <dgm:prSet presAssocID="{D47A30BF-B19D-4E0A-A20E-5AC31A85247C}" presName="hierRoot3" presStyleCnt="0"/>
      <dgm:spPr/>
    </dgm:pt>
    <dgm:pt modelId="{4226EA63-71B4-431A-A297-5517CF7CDECE}" type="pres">
      <dgm:prSet presAssocID="{D47A30BF-B19D-4E0A-A20E-5AC31A85247C}" presName="composite3" presStyleCnt="0"/>
      <dgm:spPr/>
    </dgm:pt>
    <dgm:pt modelId="{7E0CBDC3-A02A-42D8-86F0-FBC00FC13E1C}" type="pres">
      <dgm:prSet presAssocID="{D47A30BF-B19D-4E0A-A20E-5AC31A85247C}" presName="background3" presStyleLbl="node3" presStyleIdx="0" presStyleCnt="2"/>
      <dgm:spPr/>
    </dgm:pt>
    <dgm:pt modelId="{40F13984-2238-4071-A18D-12B217D75162}" type="pres">
      <dgm:prSet presAssocID="{D47A30BF-B19D-4E0A-A20E-5AC31A85247C}" presName="text3" presStyleLbl="fgAcc3" presStyleIdx="0" presStyleCnt="2" custScaleX="174116" custScaleY="62107" custLinFactNeighborX="-8823" custLinFactNeighborY="-4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B244F-B978-43A2-AD5E-13532C37B47D}" type="pres">
      <dgm:prSet presAssocID="{D47A30BF-B19D-4E0A-A20E-5AC31A85247C}" presName="hierChild4" presStyleCnt="0"/>
      <dgm:spPr/>
    </dgm:pt>
    <dgm:pt modelId="{51F9A3D2-7AC1-45AC-9A67-4A317696D02D}" type="pres">
      <dgm:prSet presAssocID="{5F47BF12-707C-464B-9FE4-F29B908D47E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F8F2A43-D49B-4268-BAD9-BF63BE29EE20}" type="pres">
      <dgm:prSet presAssocID="{ED4FFFE8-4920-4913-BE05-BB1A65337CAB}" presName="hierRoot3" presStyleCnt="0"/>
      <dgm:spPr/>
    </dgm:pt>
    <dgm:pt modelId="{8E0352BC-5919-4F00-9D26-2BA64164079B}" type="pres">
      <dgm:prSet presAssocID="{ED4FFFE8-4920-4913-BE05-BB1A65337CAB}" presName="composite3" presStyleCnt="0"/>
      <dgm:spPr/>
    </dgm:pt>
    <dgm:pt modelId="{B7403D9B-E638-42BF-B55E-02C0F3A9ACCA}" type="pres">
      <dgm:prSet presAssocID="{ED4FFFE8-4920-4913-BE05-BB1A65337CAB}" presName="background3" presStyleLbl="node3" presStyleIdx="1" presStyleCnt="2"/>
      <dgm:spPr/>
    </dgm:pt>
    <dgm:pt modelId="{D780496B-ECE0-40EE-8935-6214393EB13A}" type="pres">
      <dgm:prSet presAssocID="{ED4FFFE8-4920-4913-BE05-BB1A65337CAB}" presName="text3" presStyleLbl="fgAcc3" presStyleIdx="1" presStyleCnt="2" custScaleX="187948" custScaleY="61529" custLinFactNeighborX="296" custLinFactNeighborY="-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6AA80-10DF-4684-807A-15868F463865}" type="pres">
      <dgm:prSet presAssocID="{ED4FFFE8-4920-4913-BE05-BB1A65337CAB}" presName="hierChild4" presStyleCnt="0"/>
      <dgm:spPr/>
    </dgm:pt>
  </dgm:ptLst>
  <dgm:cxnLst>
    <dgm:cxn modelId="{49F186F0-C5C7-411A-A990-8FC8FD0BE437}" type="presOf" srcId="{ED4FFFE8-4920-4913-BE05-BB1A65337CAB}" destId="{D780496B-ECE0-40EE-8935-6214393EB13A}" srcOrd="0" destOrd="0" presId="urn:microsoft.com/office/officeart/2005/8/layout/hierarchy1"/>
    <dgm:cxn modelId="{2A4A9C3A-40EB-48E6-B71E-797E6BB36A4E}" srcId="{812A9EAE-875F-4620-80CE-67A188F37F2B}" destId="{B8E78AB3-BE69-4EC8-8341-BC6529873F33}" srcOrd="0" destOrd="0" parTransId="{DD68FCD7-ECE2-4EA0-BE2E-B7CC2B62F8F2}" sibTransId="{9D17E3F1-102C-45B8-AEA5-599A6C2D70C5}"/>
    <dgm:cxn modelId="{827EE72F-D728-47CE-8583-58518E66CDE2}" srcId="{B8E78AB3-BE69-4EC8-8341-BC6529873F33}" destId="{ED4FFFE8-4920-4913-BE05-BB1A65337CAB}" srcOrd="1" destOrd="0" parTransId="{5F47BF12-707C-464B-9FE4-F29B908D47E2}" sibTransId="{449B85E0-97CF-4D5F-BB54-E81903F0E15A}"/>
    <dgm:cxn modelId="{76FC8F7C-71E7-44D5-BE11-F7FB9E8F6B27}" type="presOf" srcId="{0886C3B0-9CCA-43F9-86EB-852DFB2DF55E}" destId="{F9B2BEA6-47E1-4184-AF3B-3C158C45980B}" srcOrd="0" destOrd="0" presId="urn:microsoft.com/office/officeart/2005/8/layout/hierarchy1"/>
    <dgm:cxn modelId="{A6F9EB2A-B460-4805-A56B-117AAABE276F}" type="presOf" srcId="{DD68FCD7-ECE2-4EA0-BE2E-B7CC2B62F8F2}" destId="{28868795-F0A3-4140-B888-C84F92FDF567}" srcOrd="0" destOrd="0" presId="urn:microsoft.com/office/officeart/2005/8/layout/hierarchy1"/>
    <dgm:cxn modelId="{3307E0A6-349B-49A6-BEF1-B0FCE428031F}" type="presOf" srcId="{D47A30BF-B19D-4E0A-A20E-5AC31A85247C}" destId="{40F13984-2238-4071-A18D-12B217D75162}" srcOrd="0" destOrd="0" presId="urn:microsoft.com/office/officeart/2005/8/layout/hierarchy1"/>
    <dgm:cxn modelId="{0DCEBE58-21F7-4287-B211-98856EF9DC8B}" srcId="{0886C3B0-9CCA-43F9-86EB-852DFB2DF55E}" destId="{812A9EAE-875F-4620-80CE-67A188F37F2B}" srcOrd="0" destOrd="0" parTransId="{29E601F1-ECA9-4EBC-8848-B97D7A6458BA}" sibTransId="{F707C0C7-8E7F-466E-9BF9-5716A42EF9F2}"/>
    <dgm:cxn modelId="{44C4251D-CE5A-43AA-BB02-987E09DDA5E8}" type="presOf" srcId="{B8E78AB3-BE69-4EC8-8341-BC6529873F33}" destId="{C063C4EB-8AD5-48EC-B4CD-4BEDB39CEC9B}" srcOrd="0" destOrd="0" presId="urn:microsoft.com/office/officeart/2005/8/layout/hierarchy1"/>
    <dgm:cxn modelId="{5A9D3E6F-0EBE-41E7-8F55-E35037196CC9}" srcId="{B8E78AB3-BE69-4EC8-8341-BC6529873F33}" destId="{D47A30BF-B19D-4E0A-A20E-5AC31A85247C}" srcOrd="0" destOrd="0" parTransId="{CC1D9B5F-A0AB-4557-8019-852A15813AE6}" sibTransId="{100DFB80-BA8B-461B-AE18-665B02D4AD3C}"/>
    <dgm:cxn modelId="{77534D5B-8F7C-4604-B2D9-48BCED9BD7F5}" type="presOf" srcId="{CC1D9B5F-A0AB-4557-8019-852A15813AE6}" destId="{C4F28687-A6CE-4456-BE9B-8B68BBDFB2BE}" srcOrd="0" destOrd="0" presId="urn:microsoft.com/office/officeart/2005/8/layout/hierarchy1"/>
    <dgm:cxn modelId="{BF7A446E-6D43-4B70-BAF7-29283B9C802D}" type="presOf" srcId="{5F47BF12-707C-464B-9FE4-F29B908D47E2}" destId="{51F9A3D2-7AC1-45AC-9A67-4A317696D02D}" srcOrd="0" destOrd="0" presId="urn:microsoft.com/office/officeart/2005/8/layout/hierarchy1"/>
    <dgm:cxn modelId="{39C3C087-F9E4-4F63-99B8-DBCD7F24448E}" type="presOf" srcId="{812A9EAE-875F-4620-80CE-67A188F37F2B}" destId="{1C37D2A5-9F5B-41B6-BC9D-D9247A7E932B}" srcOrd="0" destOrd="0" presId="urn:microsoft.com/office/officeart/2005/8/layout/hierarchy1"/>
    <dgm:cxn modelId="{B71F6553-9F31-4FBE-B47F-212F4F64E745}" type="presParOf" srcId="{F9B2BEA6-47E1-4184-AF3B-3C158C45980B}" destId="{81238F7A-BA11-4C04-84A8-94DEA407CD16}" srcOrd="0" destOrd="0" presId="urn:microsoft.com/office/officeart/2005/8/layout/hierarchy1"/>
    <dgm:cxn modelId="{6F497C0C-71A2-4221-ADED-84026D4B24A0}" type="presParOf" srcId="{81238F7A-BA11-4C04-84A8-94DEA407CD16}" destId="{99137198-79E7-411F-A15E-604FF1AF58A6}" srcOrd="0" destOrd="0" presId="urn:microsoft.com/office/officeart/2005/8/layout/hierarchy1"/>
    <dgm:cxn modelId="{AAEB381F-9295-40C2-8860-33B6B60FCCF8}" type="presParOf" srcId="{99137198-79E7-411F-A15E-604FF1AF58A6}" destId="{1704455A-8BFA-45E7-90AF-B09B5FF69F45}" srcOrd="0" destOrd="0" presId="urn:microsoft.com/office/officeart/2005/8/layout/hierarchy1"/>
    <dgm:cxn modelId="{3B1F07E7-D8CF-41B8-8B38-4A1584DC9CB7}" type="presParOf" srcId="{99137198-79E7-411F-A15E-604FF1AF58A6}" destId="{1C37D2A5-9F5B-41B6-BC9D-D9247A7E932B}" srcOrd="1" destOrd="0" presId="urn:microsoft.com/office/officeart/2005/8/layout/hierarchy1"/>
    <dgm:cxn modelId="{C7E7019E-BDBA-4FB0-A31F-02D4B521E53D}" type="presParOf" srcId="{81238F7A-BA11-4C04-84A8-94DEA407CD16}" destId="{6ABDDD67-A2FB-4B05-B008-CA37165EE4D9}" srcOrd="1" destOrd="0" presId="urn:microsoft.com/office/officeart/2005/8/layout/hierarchy1"/>
    <dgm:cxn modelId="{ABB1E504-53B5-41F6-AA73-25E946CFD749}" type="presParOf" srcId="{6ABDDD67-A2FB-4B05-B008-CA37165EE4D9}" destId="{28868795-F0A3-4140-B888-C84F92FDF567}" srcOrd="0" destOrd="0" presId="urn:microsoft.com/office/officeart/2005/8/layout/hierarchy1"/>
    <dgm:cxn modelId="{67B8E890-AF8F-4234-9CC4-F2CFB4D3DAAA}" type="presParOf" srcId="{6ABDDD67-A2FB-4B05-B008-CA37165EE4D9}" destId="{EA8171B9-553D-49C4-AE41-0238FF37CA0F}" srcOrd="1" destOrd="0" presId="urn:microsoft.com/office/officeart/2005/8/layout/hierarchy1"/>
    <dgm:cxn modelId="{A75F4C14-C14E-4373-BD9D-ED11A71AB091}" type="presParOf" srcId="{EA8171B9-553D-49C4-AE41-0238FF37CA0F}" destId="{71C13669-7416-47FD-83DF-0A6AFB09D308}" srcOrd="0" destOrd="0" presId="urn:microsoft.com/office/officeart/2005/8/layout/hierarchy1"/>
    <dgm:cxn modelId="{CE0F7CC9-F41E-4FF7-964D-AA5D7D498ACA}" type="presParOf" srcId="{71C13669-7416-47FD-83DF-0A6AFB09D308}" destId="{DBEA3A3B-57C8-4728-A019-DE75A33EE92B}" srcOrd="0" destOrd="0" presId="urn:microsoft.com/office/officeart/2005/8/layout/hierarchy1"/>
    <dgm:cxn modelId="{C1F3A35F-F5E3-46BE-AC0D-F95192134731}" type="presParOf" srcId="{71C13669-7416-47FD-83DF-0A6AFB09D308}" destId="{C063C4EB-8AD5-48EC-B4CD-4BEDB39CEC9B}" srcOrd="1" destOrd="0" presId="urn:microsoft.com/office/officeart/2005/8/layout/hierarchy1"/>
    <dgm:cxn modelId="{5F1E15CC-3777-494B-9009-08AB7A562CC7}" type="presParOf" srcId="{EA8171B9-553D-49C4-AE41-0238FF37CA0F}" destId="{81FBECAD-06A0-44C6-BF26-A748B088E770}" srcOrd="1" destOrd="0" presId="urn:microsoft.com/office/officeart/2005/8/layout/hierarchy1"/>
    <dgm:cxn modelId="{52F08F22-C25E-4D53-9AB3-DD4E832AC693}" type="presParOf" srcId="{81FBECAD-06A0-44C6-BF26-A748B088E770}" destId="{C4F28687-A6CE-4456-BE9B-8B68BBDFB2BE}" srcOrd="0" destOrd="0" presId="urn:microsoft.com/office/officeart/2005/8/layout/hierarchy1"/>
    <dgm:cxn modelId="{7458F61D-2666-46B6-83D2-5186625BAA4D}" type="presParOf" srcId="{81FBECAD-06A0-44C6-BF26-A748B088E770}" destId="{CEF62BE1-E30B-4C6D-8DE2-F1AF667F1BF3}" srcOrd="1" destOrd="0" presId="urn:microsoft.com/office/officeart/2005/8/layout/hierarchy1"/>
    <dgm:cxn modelId="{93E4747F-589A-43B2-9E49-19EF4FED9B76}" type="presParOf" srcId="{CEF62BE1-E30B-4C6D-8DE2-F1AF667F1BF3}" destId="{4226EA63-71B4-431A-A297-5517CF7CDECE}" srcOrd="0" destOrd="0" presId="urn:microsoft.com/office/officeart/2005/8/layout/hierarchy1"/>
    <dgm:cxn modelId="{52F1A65D-5A7E-4AE1-8EEF-1B1B66D96A37}" type="presParOf" srcId="{4226EA63-71B4-431A-A297-5517CF7CDECE}" destId="{7E0CBDC3-A02A-42D8-86F0-FBC00FC13E1C}" srcOrd="0" destOrd="0" presId="urn:microsoft.com/office/officeart/2005/8/layout/hierarchy1"/>
    <dgm:cxn modelId="{2D6B883B-CF46-4C3E-910B-FC2F87B13D24}" type="presParOf" srcId="{4226EA63-71B4-431A-A297-5517CF7CDECE}" destId="{40F13984-2238-4071-A18D-12B217D75162}" srcOrd="1" destOrd="0" presId="urn:microsoft.com/office/officeart/2005/8/layout/hierarchy1"/>
    <dgm:cxn modelId="{5EFE3316-89C7-41E8-85BC-D5717FA69927}" type="presParOf" srcId="{CEF62BE1-E30B-4C6D-8DE2-F1AF667F1BF3}" destId="{338B244F-B978-43A2-AD5E-13532C37B47D}" srcOrd="1" destOrd="0" presId="urn:microsoft.com/office/officeart/2005/8/layout/hierarchy1"/>
    <dgm:cxn modelId="{079C4691-339E-4931-9A97-1E0C8A0A3F98}" type="presParOf" srcId="{81FBECAD-06A0-44C6-BF26-A748B088E770}" destId="{51F9A3D2-7AC1-45AC-9A67-4A317696D02D}" srcOrd="2" destOrd="0" presId="urn:microsoft.com/office/officeart/2005/8/layout/hierarchy1"/>
    <dgm:cxn modelId="{E9FBB6A6-D7D6-4143-BE39-3CB61E19A514}" type="presParOf" srcId="{81FBECAD-06A0-44C6-BF26-A748B088E770}" destId="{EF8F2A43-D49B-4268-BAD9-BF63BE29EE20}" srcOrd="3" destOrd="0" presId="urn:microsoft.com/office/officeart/2005/8/layout/hierarchy1"/>
    <dgm:cxn modelId="{2650BF2F-A724-4B4B-A8C2-8F6AB53BAD91}" type="presParOf" srcId="{EF8F2A43-D49B-4268-BAD9-BF63BE29EE20}" destId="{8E0352BC-5919-4F00-9D26-2BA64164079B}" srcOrd="0" destOrd="0" presId="urn:microsoft.com/office/officeart/2005/8/layout/hierarchy1"/>
    <dgm:cxn modelId="{EE07781D-288A-4771-8000-662C52A129D1}" type="presParOf" srcId="{8E0352BC-5919-4F00-9D26-2BA64164079B}" destId="{B7403D9B-E638-42BF-B55E-02C0F3A9ACCA}" srcOrd="0" destOrd="0" presId="urn:microsoft.com/office/officeart/2005/8/layout/hierarchy1"/>
    <dgm:cxn modelId="{1A1D8ECA-49E6-403D-A2D1-4FAFF66F0E1B}" type="presParOf" srcId="{8E0352BC-5919-4F00-9D26-2BA64164079B}" destId="{D780496B-ECE0-40EE-8935-6214393EB13A}" srcOrd="1" destOrd="0" presId="urn:microsoft.com/office/officeart/2005/8/layout/hierarchy1"/>
    <dgm:cxn modelId="{5BAAF538-B6AC-4393-9609-A3A53B71D568}" type="presParOf" srcId="{EF8F2A43-D49B-4268-BAD9-BF63BE29EE20}" destId="{3926AA80-10DF-4684-807A-15868F463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32359-5C3E-41FF-A2E1-09F4372ED90A}">
      <dsp:nvSpPr>
        <dsp:cNvPr id="0" name=""/>
        <dsp:cNvSpPr/>
      </dsp:nvSpPr>
      <dsp:spPr>
        <a:xfrm>
          <a:off x="184622" y="3011"/>
          <a:ext cx="2984870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  <a:cs typeface="Times New Roman" pitchFamily="18" charset="0"/>
            </a:rPr>
            <a:t>НАЛОГОВЫЕ ДОХОДЫ</a:t>
          </a:r>
          <a:endParaRPr lang="ru-RU" sz="2800" b="1" kern="1200" dirty="0">
            <a:latin typeface="+mn-lt"/>
            <a:cs typeface="Times New Roman" pitchFamily="18" charset="0"/>
          </a:endParaRPr>
        </a:p>
      </dsp:txBody>
      <dsp:txXfrm>
        <a:off x="228334" y="46723"/>
        <a:ext cx="2897446" cy="1405011"/>
      </dsp:txXfrm>
    </dsp:sp>
    <dsp:sp modelId="{6AAF2489-017E-4FC8-AB85-72499A43E471}">
      <dsp:nvSpPr>
        <dsp:cNvPr id="0" name=""/>
        <dsp:cNvSpPr/>
      </dsp:nvSpPr>
      <dsp:spPr>
        <a:xfrm>
          <a:off x="483109" y="1495446"/>
          <a:ext cx="155141" cy="192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189"/>
              </a:lnTo>
              <a:lnTo>
                <a:pt x="155141" y="192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57CA8-E4C7-4FBE-B116-9D12CBACEEC9}">
      <dsp:nvSpPr>
        <dsp:cNvPr id="0" name=""/>
        <dsp:cNvSpPr/>
      </dsp:nvSpPr>
      <dsp:spPr>
        <a:xfrm>
          <a:off x="638251" y="2460887"/>
          <a:ext cx="2429159" cy="1917495"/>
        </a:xfrm>
        <a:prstGeom prst="roundRect">
          <a:avLst/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  <a:lumMod val="97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поступления в бюджет от уплаты налогов, установленных Налоговым кодексом Российской Федерации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731855" y="2554491"/>
        <a:ext cx="2241951" cy="1730287"/>
      </dsp:txXfrm>
    </dsp:sp>
    <dsp:sp modelId="{F54259D9-C572-42B6-9F99-D171F8618B4B}">
      <dsp:nvSpPr>
        <dsp:cNvPr id="0" name=""/>
        <dsp:cNvSpPr/>
      </dsp:nvSpPr>
      <dsp:spPr>
        <a:xfrm>
          <a:off x="3811448" y="50411"/>
          <a:ext cx="2984870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  <a:cs typeface="Times New Roman" pitchFamily="18" charset="0"/>
            </a:rPr>
            <a:t>НЕНАЛОГОВЫЕ ДОХОДЫ</a:t>
          </a:r>
          <a:endParaRPr lang="ru-RU" sz="2800" b="1" kern="1200" dirty="0">
            <a:latin typeface="+mn-lt"/>
            <a:cs typeface="Times New Roman" pitchFamily="18" charset="0"/>
          </a:endParaRPr>
        </a:p>
      </dsp:txBody>
      <dsp:txXfrm>
        <a:off x="3855160" y="94123"/>
        <a:ext cx="2897446" cy="1405011"/>
      </dsp:txXfrm>
    </dsp:sp>
    <dsp:sp modelId="{A9EDC6E6-CBD7-4ECA-9A18-357A546A284E}">
      <dsp:nvSpPr>
        <dsp:cNvPr id="0" name=""/>
        <dsp:cNvSpPr/>
      </dsp:nvSpPr>
      <dsp:spPr>
        <a:xfrm>
          <a:off x="4109936" y="1542846"/>
          <a:ext cx="369771" cy="200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15"/>
              </a:lnTo>
              <a:lnTo>
                <a:pt x="369771" y="2002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34F42-BB87-472C-8418-D032FB71EB3C}">
      <dsp:nvSpPr>
        <dsp:cNvPr id="0" name=""/>
        <dsp:cNvSpPr/>
      </dsp:nvSpPr>
      <dsp:spPr>
        <a:xfrm>
          <a:off x="4479707" y="1846556"/>
          <a:ext cx="2136235" cy="3397409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платежи от предоставления муниципалитетом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4542275" y="1909124"/>
        <a:ext cx="2011099" cy="3272273"/>
      </dsp:txXfrm>
    </dsp:sp>
    <dsp:sp modelId="{EB6937D3-8632-44D8-B507-60D058FEDE4B}">
      <dsp:nvSpPr>
        <dsp:cNvPr id="0" name=""/>
        <dsp:cNvSpPr/>
      </dsp:nvSpPr>
      <dsp:spPr>
        <a:xfrm>
          <a:off x="7646798" y="3011"/>
          <a:ext cx="3573457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  <a:cs typeface="Times New Roman" pitchFamily="18" charset="0"/>
            </a:rPr>
            <a:t>БЕЗВОЗМЕЗДНЫЕ ПОСТУПЛЕНИЯ</a:t>
          </a:r>
          <a:endParaRPr lang="ru-RU" sz="2800" b="1" kern="1200" dirty="0">
            <a:latin typeface="+mn-lt"/>
            <a:cs typeface="Times New Roman" pitchFamily="18" charset="0"/>
          </a:endParaRPr>
        </a:p>
      </dsp:txBody>
      <dsp:txXfrm>
        <a:off x="7690510" y="46723"/>
        <a:ext cx="3486033" cy="1405011"/>
      </dsp:txXfrm>
    </dsp:sp>
    <dsp:sp modelId="{07625AD5-358A-4001-B13F-A9BFF5399ABD}">
      <dsp:nvSpPr>
        <dsp:cNvPr id="0" name=""/>
        <dsp:cNvSpPr/>
      </dsp:nvSpPr>
      <dsp:spPr>
        <a:xfrm>
          <a:off x="8004144" y="1495446"/>
          <a:ext cx="347292" cy="194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404"/>
              </a:lnTo>
              <a:lnTo>
                <a:pt x="347292" y="194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0E7E-0F88-465C-826C-C0E9A9BC5821}">
      <dsp:nvSpPr>
        <dsp:cNvPr id="0" name=""/>
        <dsp:cNvSpPr/>
      </dsp:nvSpPr>
      <dsp:spPr>
        <a:xfrm>
          <a:off x="8351436" y="2099673"/>
          <a:ext cx="2165296" cy="2676354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8414855" y="2163092"/>
        <a:ext cx="2038458" cy="254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9A3D2-7AC1-45AC-9A67-4A317696D02D}">
      <dsp:nvSpPr>
        <dsp:cNvPr id="0" name=""/>
        <dsp:cNvSpPr/>
      </dsp:nvSpPr>
      <dsp:spPr>
        <a:xfrm>
          <a:off x="5514295" y="2594980"/>
          <a:ext cx="2646759" cy="88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365"/>
              </a:lnTo>
              <a:lnTo>
                <a:pt x="2646759" y="636365"/>
              </a:lnTo>
              <a:lnTo>
                <a:pt x="2646759" y="886019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8687-A6CE-4456-BE9B-8B68BBDFB2BE}">
      <dsp:nvSpPr>
        <dsp:cNvPr id="0" name=""/>
        <dsp:cNvSpPr/>
      </dsp:nvSpPr>
      <dsp:spPr>
        <a:xfrm>
          <a:off x="2437777" y="2594980"/>
          <a:ext cx="3076517" cy="887217"/>
        </a:xfrm>
        <a:custGeom>
          <a:avLst/>
          <a:gdLst/>
          <a:ahLst/>
          <a:cxnLst/>
          <a:rect l="0" t="0" r="0" b="0"/>
          <a:pathLst>
            <a:path>
              <a:moveTo>
                <a:pt x="3076517" y="0"/>
              </a:moveTo>
              <a:lnTo>
                <a:pt x="3076517" y="637563"/>
              </a:lnTo>
              <a:lnTo>
                <a:pt x="0" y="637563"/>
              </a:lnTo>
              <a:lnTo>
                <a:pt x="0" y="88721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8795-F0A3-4140-B888-C84F92FDF567}">
      <dsp:nvSpPr>
        <dsp:cNvPr id="0" name=""/>
        <dsp:cNvSpPr/>
      </dsp:nvSpPr>
      <dsp:spPr>
        <a:xfrm>
          <a:off x="5461784" y="1166898"/>
          <a:ext cx="91440" cy="609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78"/>
              </a:lnTo>
              <a:lnTo>
                <a:pt x="52511" y="359978"/>
              </a:lnTo>
              <a:lnTo>
                <a:pt x="52511" y="609632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4455A-8BFA-45E7-90AF-B09B5FF69F45}">
      <dsp:nvSpPr>
        <dsp:cNvPr id="0" name=""/>
        <dsp:cNvSpPr/>
      </dsp:nvSpPr>
      <dsp:spPr>
        <a:xfrm>
          <a:off x="3264594" y="3422"/>
          <a:ext cx="4485820" cy="1163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37D2A5-9F5B-41B6-BC9D-D9247A7E932B}">
      <dsp:nvSpPr>
        <dsp:cNvPr id="0" name=""/>
        <dsp:cNvSpPr/>
      </dsp:nvSpPr>
      <dsp:spPr>
        <a:xfrm>
          <a:off x="3564029" y="287886"/>
          <a:ext cx="4485820" cy="116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anose="02020603050405020304" pitchFamily="18" charset="0"/>
            </a:rPr>
            <a:t>БЮДЖЕТ</a:t>
          </a:r>
          <a:endParaRPr lang="ru-RU" sz="3200" b="1" kern="1200" dirty="0">
            <a:latin typeface="+mn-lt"/>
            <a:cs typeface="Times New Roman" panose="02020603050405020304" pitchFamily="18" charset="0"/>
          </a:endParaRPr>
        </a:p>
      </dsp:txBody>
      <dsp:txXfrm>
        <a:off x="3598106" y="321963"/>
        <a:ext cx="4417666" cy="1095322"/>
      </dsp:txXfrm>
    </dsp:sp>
    <dsp:sp modelId="{DBEA3A3B-57C8-4728-A019-DE75A33EE92B}">
      <dsp:nvSpPr>
        <dsp:cNvPr id="0" name=""/>
        <dsp:cNvSpPr/>
      </dsp:nvSpPr>
      <dsp:spPr>
        <a:xfrm>
          <a:off x="3013185" y="1776531"/>
          <a:ext cx="5002220" cy="818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63C4EB-8AD5-48EC-B4CD-4BEDB39CEC9B}">
      <dsp:nvSpPr>
        <dsp:cNvPr id="0" name=""/>
        <dsp:cNvSpPr/>
      </dsp:nvSpPr>
      <dsp:spPr>
        <a:xfrm>
          <a:off x="3312620" y="2060994"/>
          <a:ext cx="5002220" cy="818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kern="1200" dirty="0">
            <a:latin typeface="+mn-lt"/>
            <a:cs typeface="Times New Roman" panose="02020603050405020304" pitchFamily="18" charset="0"/>
          </a:endParaRPr>
        </a:p>
      </dsp:txBody>
      <dsp:txXfrm>
        <a:off x="3336592" y="2084966"/>
        <a:ext cx="4954276" cy="770505"/>
      </dsp:txXfrm>
    </dsp:sp>
    <dsp:sp modelId="{7E0CBDC3-A02A-42D8-86F0-FBC00FC13E1C}">
      <dsp:nvSpPr>
        <dsp:cNvPr id="0" name=""/>
        <dsp:cNvSpPr/>
      </dsp:nvSpPr>
      <dsp:spPr>
        <a:xfrm>
          <a:off x="91638" y="3482198"/>
          <a:ext cx="4692278" cy="1062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F13984-2238-4071-A18D-12B217D75162}">
      <dsp:nvSpPr>
        <dsp:cNvPr id="0" name=""/>
        <dsp:cNvSpPr/>
      </dsp:nvSpPr>
      <dsp:spPr>
        <a:xfrm>
          <a:off x="391073" y="3766661"/>
          <a:ext cx="4692278" cy="1062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Муниципальные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11 943,2 тыс. руб. (59,4% от общей суммы расходов бюджета)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422202" y="3797790"/>
        <a:ext cx="4630020" cy="1000561"/>
      </dsp:txXfrm>
    </dsp:sp>
    <dsp:sp modelId="{B7403D9B-E638-42BF-B55E-02C0F3A9ACCA}">
      <dsp:nvSpPr>
        <dsp:cNvPr id="0" name=""/>
        <dsp:cNvSpPr/>
      </dsp:nvSpPr>
      <dsp:spPr>
        <a:xfrm>
          <a:off x="5628536" y="3481000"/>
          <a:ext cx="5065038" cy="1052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80496B-ECE0-40EE-8935-6214393EB13A}">
      <dsp:nvSpPr>
        <dsp:cNvPr id="0" name=""/>
        <dsp:cNvSpPr/>
      </dsp:nvSpPr>
      <dsp:spPr>
        <a:xfrm>
          <a:off x="5927971" y="3765463"/>
          <a:ext cx="5065038" cy="1052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Непрограммные 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8 174,9 тыс. руб</a:t>
          </a:r>
          <a:r>
            <a:rPr lang="ru-RU" sz="1800" kern="1200" dirty="0" smtClean="0">
              <a:latin typeface="+mn-lt"/>
            </a:rPr>
            <a:t>.</a:t>
          </a:r>
          <a:r>
            <a:rPr lang="ru-RU" sz="1800" b="1" kern="1200" dirty="0" smtClean="0">
              <a:latin typeface="+mn-lt"/>
              <a:cs typeface="Times New Roman" panose="02020603050405020304" pitchFamily="18" charset="0"/>
            </a:rPr>
            <a:t>(40,6% от общей суммы расходов бюджета)</a:t>
          </a:r>
          <a:endParaRPr lang="ru-RU" sz="1800" kern="1200" dirty="0">
            <a:latin typeface="+mn-lt"/>
          </a:endParaRPr>
        </a:p>
      </dsp:txBody>
      <dsp:txXfrm>
        <a:off x="5958810" y="3796302"/>
        <a:ext cx="5003360" cy="99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0.00907</cdr:x>
      <cdr:y>0.89416</cdr:y>
    </cdr:from>
    <cdr:to>
      <cdr:x>0.42262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532" y="4940284"/>
          <a:ext cx="50420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Всего </a:t>
          </a:r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20 545,6 тыс. руб.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F674-F279-4FC6-BBC0-421B8FAEA2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F8FE-41C3-4B59-8CB2-A3F6CBFC6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1B07-4209-4BBE-95D2-762EC5152C75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7ED0-C32E-4914-BEE1-BA16E62C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4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8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9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0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86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27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5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D56-EA66-40C6-A99B-F632A2BDF899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026" y="154173"/>
            <a:ext cx="8321949" cy="1667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13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Исполнение бюджета по Свирьстройскому городскому поселению за 2021 </a:t>
            </a:r>
            <a:r>
              <a:rPr lang="ru-RU" b="1" spc="13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год</a:t>
            </a:r>
            <a:endParaRPr lang="ru-RU" b="1" spc="13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" y="2007843"/>
            <a:ext cx="4552559" cy="4231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183" y="2007843"/>
            <a:ext cx="6233646" cy="4231545"/>
          </a:xfrm>
          <a:prstGeom prst="rect">
            <a:avLst/>
          </a:prstGeom>
          <a:ln w="25400">
            <a:solidFill>
              <a:schemeClr val="accent1">
                <a:lumMod val="50000"/>
                <a:alpha val="50000"/>
              </a:schemeClr>
            </a:solidFill>
          </a:ln>
          <a:effectLst>
            <a:outerShdw blurRad="101600" dist="152400" dir="2400000" algn="bl" rotWithShape="0">
              <a:schemeClr val="accent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232156"/>
              </p:ext>
            </p:extLst>
          </p:nvPr>
        </p:nvGraphicFramePr>
        <p:xfrm>
          <a:off x="0" y="833237"/>
          <a:ext cx="12192000" cy="559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03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Структура расходов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9349" y="581682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957" y="689404"/>
            <a:ext cx="393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20 118,1 тыс. руб.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82624" y="80388"/>
            <a:ext cx="10207625" cy="103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Структура расходов по Свирьстройскому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/>
                <a:cs typeface="Times New Roman" panose="02020603050405020304" pitchFamily="18" charset="0"/>
              </a:rPr>
              <a:t> городскому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/>
                <a:cs typeface="Times New Roman" panose="02020603050405020304" pitchFamily="18" charset="0"/>
              </a:rPr>
              <a:t>поселению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Лодейнопольского муниципального района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784267532"/>
              </p:ext>
            </p:extLst>
          </p:nvPr>
        </p:nvGraphicFramePr>
        <p:xfrm>
          <a:off x="361741" y="1225899"/>
          <a:ext cx="11314444" cy="49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970"/>
            <a:ext cx="3001146" cy="1736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375" y="3446549"/>
            <a:ext cx="656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автомобильных дорог Свирьстройского городского поселения 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643" y="3509641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2 718,9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(98,1%)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96000" y="4946384"/>
            <a:ext cx="5334216" cy="1351277"/>
            <a:chOff x="161809" y="1052513"/>
            <a:chExt cx="4602697" cy="19651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1809" y="1052514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0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Ремонт дорог и поддержание существующих дорог общего назначения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Выполнен ремонт участков дорог по ул. Солнечная, </a:t>
              </a:r>
              <a:r>
                <a:rPr lang="ru-RU" sz="2000" b="1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ул.Дачная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, ул. Коллективизации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34038" y="1793947"/>
            <a:ext cx="5334216" cy="1057384"/>
            <a:chOff x="161809" y="1052513"/>
            <a:chExt cx="4602697" cy="21403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0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Текущие расходы по содержанию систем тепло- и водоснабжения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Выполнение  ПИР по строительству котельной, с прохождением экспертизы проекта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Разработка схемы газоснабжения</a:t>
              </a: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7870" y="191506"/>
            <a:ext cx="6333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 в Свирьстройском городском поселении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3428" y="166214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1 471,3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636" y="1366544"/>
            <a:ext cx="2631370" cy="19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08"/>
          <a:stretch/>
        </p:blipFill>
        <p:spPr>
          <a:xfrm>
            <a:off x="205099" y="4196589"/>
            <a:ext cx="2888478" cy="22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7229" y="16021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1 190,2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8924" y="1676317"/>
            <a:ext cx="5334216" cy="1160887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Уличное освещение в границах поселения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Сбор и вывоз бытовых отходов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Обустройство мест массового отдыха населения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Ликвидация несанкционированных свалок и прочие расходы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412337" y="4936929"/>
            <a:ext cx="5334216" cy="1057384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0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Снос аварийного дома по ул. Сосновая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Устройство уличного освещения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Спил аварийных деревьев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Ремонт участка автомобильной дороги по ул. </a:t>
              </a:r>
              <a:r>
                <a:rPr lang="ru-RU" sz="1700" b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Радченко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 территории Свирьстройского городского поселения Лодейнопольского муниципального района Ленинградской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области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6847" y="3446092"/>
            <a:ext cx="671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инициативных предложений граждан на части территории </a:t>
            </a:r>
            <a:r>
              <a:rPr lang="ru-RU" sz="2000" b="1" i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г.п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Свирьстрой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2643" y="3353758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1 446,5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929" y="1178388"/>
            <a:ext cx="4571007" cy="22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146" y="757297"/>
            <a:ext cx="3039454" cy="2507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культуры в Свирьстройском городском поселении 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4233" y="221770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5 105,8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98,1%)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61784" y="1475240"/>
            <a:ext cx="5334216" cy="1613592"/>
            <a:chOff x="161809" y="1052513"/>
            <a:chExt cx="4602697" cy="198727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1809" y="1052513"/>
              <a:ext cx="4602697" cy="1987274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Содержание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МКУ "Свирьстройский центр культуры и досуга"</a:t>
              </a: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Комплектование книжных фондов библиотек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Расходы на проведение мероприятий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2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57832" y="4918420"/>
            <a:ext cx="5334216" cy="1400241"/>
            <a:chOff x="474020" y="1052513"/>
            <a:chExt cx="4602697" cy="1965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74020" y="1052513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Противодействие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возможным фактам проявления терроризма и 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экстремизма (приобретение наглядной агитации)</a:t>
              </a: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76168" y="3429000"/>
            <a:ext cx="6039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Противодействие экстремизму и профилактика терроризма на территории Свирьстройского городского поселения Лодейнопольского муниципального района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6" name="TextBox 25"/>
          <p:cNvSpPr txBox="1"/>
          <p:nvPr/>
        </p:nvSpPr>
        <p:spPr>
          <a:xfrm>
            <a:off x="8844262" y="349055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2" y="3470481"/>
            <a:ext cx="2741099" cy="27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60872" y="1103819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4664" y="3429000"/>
            <a:ext cx="5850031" cy="1945333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Создание условий 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для развития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малого 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и среднего предпринимательства на территории поселения (проведен конкурс «Лучшее оформление витрин, фасадов и помещений, благоустройство территории субъектов  малого и среднего предпринимательства»)</a:t>
              </a: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8344" y="1049181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и поддержка малого и среднего предпринимательства в Свирьстройском городском поселении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06" y="2592150"/>
            <a:ext cx="4076491" cy="2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69631" y="3426824"/>
            <a:ext cx="2853732" cy="2569454"/>
            <a:chOff x="269631" y="3426824"/>
            <a:chExt cx="2853732" cy="2569454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269631" y="3426824"/>
              <a:ext cx="2853732" cy="256945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631" y="3837212"/>
              <a:ext cx="2853732" cy="175432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cs typeface="Times New Roman" panose="02020603050405020304" pitchFamily="18" charset="0"/>
                </a:rPr>
                <a:t>Акцизы на автомобильный бензин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cs typeface="Times New Roman" panose="02020603050405020304" pitchFamily="18" charset="0"/>
                </a:rPr>
                <a:t>1 681,8</a:t>
              </a:r>
              <a:endParaRPr lang="ru-RU" sz="24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Источники формирования Дорожного фонда по Свирьстройскому городскому поселению за 2021 год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6371" y="421937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69134" y="920147"/>
            <a:ext cx="2853732" cy="1678076"/>
            <a:chOff x="4632290" y="984738"/>
            <a:chExt cx="2853732" cy="1678076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4632290" y="984738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32290" y="1187416"/>
              <a:ext cx="2853732" cy="132773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cs typeface="Times New Roman" panose="02020603050405020304" pitchFamily="18" charset="0"/>
                </a:rPr>
                <a:t>Муниципальный дорожный фонд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cs typeface="Times New Roman" panose="02020603050405020304" pitchFamily="18" charset="0"/>
                </a:rPr>
                <a:t>2 947,0</a:t>
              </a:r>
              <a:endParaRPr lang="ru-RU" sz="2400" b="1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72708" y="3433479"/>
            <a:ext cx="3446584" cy="2611956"/>
            <a:chOff x="4149970" y="3445523"/>
            <a:chExt cx="3446584" cy="2611956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149970" y="3445523"/>
              <a:ext cx="3446584" cy="261195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9970" y="3813343"/>
              <a:ext cx="3446584" cy="18774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000" b="1" dirty="0" smtClean="0">
                  <a:cs typeface="Times New Roman" panose="02020603050405020304" pitchFamily="18" charset="0"/>
                </a:rPr>
                <a:t>Субсидии на финансовое обеспечение деятельности в отношении автодорог общего пользования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cs typeface="Times New Roman" panose="02020603050405020304" pitchFamily="18" charset="0"/>
                </a:rPr>
                <a:t>1265,2</a:t>
              </a:r>
              <a:endParaRPr lang="ru-RU" sz="2400" b="1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42066" y="3426824"/>
            <a:ext cx="2853732" cy="2569454"/>
            <a:chOff x="4632290" y="986157"/>
            <a:chExt cx="2853732" cy="167807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4632290" y="986157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32290" y="1278422"/>
              <a:ext cx="2853732" cy="11457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cs typeface="Times New Roman" panose="02020603050405020304" pitchFamily="18" charset="0"/>
                </a:rPr>
                <a:t>Прочие неналоговые доходы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cs typeface="Times New Roman" panose="02020603050405020304" pitchFamily="18" charset="0"/>
                </a:rPr>
                <a:t>0,0</a:t>
              </a:r>
              <a:endParaRPr lang="ru-RU" sz="2400" b="1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96497" y="2598223"/>
            <a:ext cx="8472435" cy="847300"/>
            <a:chOff x="1696497" y="2598223"/>
            <a:chExt cx="8472435" cy="847300"/>
          </a:xfrm>
        </p:grpSpPr>
        <p:cxnSp>
          <p:nvCxnSpPr>
            <p:cNvPr id="28" name="Прямая соединительная линия 27"/>
            <p:cNvCxnSpPr>
              <a:stCxn id="8" idx="2"/>
            </p:cNvCxnSpPr>
            <p:nvPr/>
          </p:nvCxnSpPr>
          <p:spPr>
            <a:xfrm>
              <a:off x="6096000" y="2598223"/>
              <a:ext cx="0" cy="84730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17" idx="0"/>
            </p:cNvCxnSpPr>
            <p:nvPr/>
          </p:nvCxnSpPr>
          <p:spPr>
            <a:xfrm>
              <a:off x="10168932" y="3157182"/>
              <a:ext cx="0" cy="269642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96497" y="3165443"/>
              <a:ext cx="0" cy="26138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96497" y="3165443"/>
              <a:ext cx="8472435" cy="2176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9" y="1077161"/>
            <a:ext cx="2832368" cy="18046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chemeClr val="accent1">
                <a:lumMod val="50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702" y="1072076"/>
            <a:ext cx="2770096" cy="18476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43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79" y="345029"/>
            <a:ext cx="9194241" cy="8130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Контактные данные</a:t>
            </a:r>
            <a:br>
              <a:rPr lang="ru-RU" sz="2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+mn-lt"/>
                <a:cs typeface="Times New Roman" panose="02020603050405020304" pitchFamily="18" charset="0"/>
              </a:rPr>
            </a:b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1213" y="1478775"/>
            <a:ext cx="9869574" cy="5009948"/>
          </a:xfrm>
          <a:prstGeom prst="roundRect">
            <a:avLst>
              <a:gd name="adj" fmla="val 7208"/>
            </a:avLst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Комитет финансов Администрации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Лодейнопольского муниципального  района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Ленинградской области</a:t>
            </a:r>
          </a:p>
          <a:p>
            <a:pPr marL="0" indent="0" algn="ctr">
              <a:buNone/>
            </a:pPr>
            <a:endParaRPr lang="ru-RU" sz="2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              Председатель Комитета финансов </a:t>
            </a:r>
            <a:r>
              <a:rPr lang="ru-RU" sz="2400" b="1" dirty="0" smtClean="0">
                <a:cs typeface="Times New Roman" panose="02020603050405020304" pitchFamily="18" charset="0"/>
              </a:rPr>
              <a:t>- Лагно </a:t>
            </a:r>
            <a:r>
              <a:rPr lang="ru-RU" sz="2400" b="1" dirty="0">
                <a:cs typeface="Times New Roman" panose="02020603050405020304" pitchFamily="18" charset="0"/>
              </a:rPr>
              <a:t>Светлана </a:t>
            </a:r>
            <a:r>
              <a:rPr lang="ru-RU" sz="2400" b="1" dirty="0" smtClean="0">
                <a:cs typeface="Times New Roman" panose="02020603050405020304" pitchFamily="18" charset="0"/>
              </a:rPr>
              <a:t>Николаевна</a:t>
            </a:r>
          </a:p>
          <a:p>
            <a:pPr marL="0" indent="0" algn="ctr">
              <a:buNone/>
            </a:pPr>
            <a:endParaRPr lang="ru-RU" sz="2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Почтовый адрес: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  187700   Ленинградская область, 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г. Лодейное Поле,  пр. Ленина д.20 </a:t>
            </a: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Телефон (81364) 2</a:t>
            </a:r>
            <a:r>
              <a:rPr lang="en-US" sz="2400" b="1" dirty="0">
                <a:cs typeface="Times New Roman" panose="02020603050405020304" pitchFamily="18" charset="0"/>
              </a:rPr>
              <a:t>-</a:t>
            </a:r>
            <a:r>
              <a:rPr lang="ru-RU" sz="2400" b="1" dirty="0">
                <a:cs typeface="Times New Roman" panose="02020603050405020304" pitchFamily="18" charset="0"/>
              </a:rPr>
              <a:t>35</a:t>
            </a:r>
            <a:r>
              <a:rPr lang="en-US" sz="2400" b="1" dirty="0">
                <a:cs typeface="Times New Roman" panose="02020603050405020304" pitchFamily="18" charset="0"/>
              </a:rPr>
              <a:t>-</a:t>
            </a:r>
            <a:r>
              <a:rPr lang="ru-RU" sz="2400" b="1" dirty="0">
                <a:cs typeface="Times New Roman" panose="02020603050405020304" pitchFamily="18" charset="0"/>
              </a:rPr>
              <a:t>05</a:t>
            </a:r>
          </a:p>
          <a:p>
            <a:pPr marL="0" indent="0" algn="ctr"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Электронная почта: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lodeynoe@yandex.ru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37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24" y="2774850"/>
            <a:ext cx="3809895" cy="35420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45" y="310452"/>
            <a:ext cx="3438872" cy="2237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990" y="447787"/>
            <a:ext cx="627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Административно-территориальное деление Свирьстройского городского </a:t>
            </a:r>
            <a:r>
              <a:rPr lang="ru-RU" sz="2800" b="1" dirty="0" smtClean="0"/>
              <a:t>поселения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3070" y="2774850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Площадь - 319,82</a:t>
            </a:r>
            <a:r>
              <a:rPr lang="ru-RU" sz="2400" dirty="0"/>
              <a:t> км²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9208" y="4427363"/>
            <a:ext cx="505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Численность населения – 851 чел.</a:t>
            </a:r>
          </a:p>
          <a:p>
            <a:r>
              <a:rPr lang="ru-RU" sz="2400" dirty="0" smtClean="0"/>
              <a:t> (на 01.01.2021г.)</a:t>
            </a:r>
            <a:endParaRPr lang="ru-RU" sz="2400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6040949">
            <a:off x="9007846" y="1609604"/>
            <a:ext cx="2801026" cy="1319830"/>
          </a:xfrm>
          <a:prstGeom prst="curvedDownArrow">
            <a:avLst/>
          </a:prstGeom>
          <a:gradFill flip="none" rotWithShape="1">
            <a:gsLst>
              <a:gs pos="0">
                <a:schemeClr val="accent1">
                  <a:alpha val="0"/>
                  <a:lumMod val="72000"/>
                  <a:lumOff val="28000"/>
                </a:schemeClr>
              </a:gs>
              <a:gs pos="44000">
                <a:srgbClr val="55B9C0">
                  <a:alpha val="67000"/>
                  <a:lumMod val="84000"/>
                </a:srgbClr>
              </a:gs>
              <a:gs pos="100000">
                <a:srgbClr val="FF8181">
                  <a:lumMod val="56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209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9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</p:spTree>
    <p:extLst>
      <p:ext uri="{BB962C8B-B14F-4D97-AF65-F5344CB8AC3E}">
        <p14:creationId xmlns:p14="http://schemas.microsoft.com/office/powerpoint/2010/main" val="7532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89514" y="1999785"/>
            <a:ext cx="10537194" cy="3155344"/>
            <a:chOff x="755647" y="1635718"/>
            <a:chExt cx="10537194" cy="3155344"/>
          </a:xfrm>
        </p:grpSpPr>
        <p:sp>
          <p:nvSpPr>
            <p:cNvPr id="7" name="Hexagon 4">
              <a:extLst>
                <a:ext uri="{FF2B5EF4-FFF2-40B4-BE49-F238E27FC236}">
                  <a16:creationId xmlns:a16="http://schemas.microsoft.com/office/drawing/2014/main" xmlns="" id="{C8AC89C2-C67A-4E2A-88CE-44E299B7537F}"/>
                </a:ext>
              </a:extLst>
            </p:cNvPr>
            <p:cNvSpPr/>
            <p:nvPr/>
          </p:nvSpPr>
          <p:spPr>
            <a:xfrm>
              <a:off x="5835778" y="2336800"/>
              <a:ext cx="5429629" cy="1032933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Hexagon 5">
              <a:extLst>
                <a:ext uri="{FF2B5EF4-FFF2-40B4-BE49-F238E27FC236}">
                  <a16:creationId xmlns:a16="http://schemas.microsoft.com/office/drawing/2014/main" xmlns="" id="{A28E4943-DEC2-4090-A329-203836B3381C}"/>
                </a:ext>
              </a:extLst>
            </p:cNvPr>
            <p:cNvSpPr/>
            <p:nvPr/>
          </p:nvSpPr>
          <p:spPr>
            <a:xfrm>
              <a:off x="5974189" y="239508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9E1A69C-5CEC-4A27-8C54-2F641548A0F5}"/>
                </a:ext>
              </a:extLst>
            </p:cNvPr>
            <p:cNvSpPr txBox="1"/>
            <p:nvPr/>
          </p:nvSpPr>
          <p:spPr>
            <a:xfrm>
              <a:off x="6959600" y="2673435"/>
              <a:ext cx="416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anose="02020603050405020304" pitchFamily="18" charset="0"/>
                </a:rPr>
                <a:t>Рассмотрение и утверждение бюджета</a:t>
              </a:r>
              <a:endParaRPr lang="ru-RU" dirty="0">
                <a:cs typeface="Times New Roman" panose="02020603050405020304" pitchFamily="18" charset="0"/>
              </a:endParaRPr>
            </a:p>
          </p:txBody>
        </p:sp>
        <p:sp>
          <p:nvSpPr>
            <p:cNvPr id="10" name="Hexagon 11">
              <a:extLst>
                <a:ext uri="{FF2B5EF4-FFF2-40B4-BE49-F238E27FC236}">
                  <a16:creationId xmlns:a16="http://schemas.microsoft.com/office/drawing/2014/main" xmlns="" id="{70D6D4FB-51D3-4BBA-A21F-2CD79D901821}"/>
                </a:ext>
              </a:extLst>
            </p:cNvPr>
            <p:cNvSpPr/>
            <p:nvPr/>
          </p:nvSpPr>
          <p:spPr>
            <a:xfrm>
              <a:off x="5835779" y="3672108"/>
              <a:ext cx="5457062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Hexagon 12">
              <a:extLst>
                <a:ext uri="{FF2B5EF4-FFF2-40B4-BE49-F238E27FC236}">
                  <a16:creationId xmlns:a16="http://schemas.microsoft.com/office/drawing/2014/main" xmlns="" id="{AD3D4DFB-0E30-432D-AF36-55E05ED33DA9}"/>
                </a:ext>
              </a:extLst>
            </p:cNvPr>
            <p:cNvSpPr/>
            <p:nvPr/>
          </p:nvSpPr>
          <p:spPr>
            <a:xfrm>
              <a:off x="5974189" y="378654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C302852-B3EF-46E0-BA8E-5223599EFB16}"/>
                </a:ext>
              </a:extLst>
            </p:cNvPr>
            <p:cNvSpPr txBox="1"/>
            <p:nvPr/>
          </p:nvSpPr>
          <p:spPr>
            <a:xfrm>
              <a:off x="6991773" y="3937508"/>
              <a:ext cx="391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anose="02020603050405020304" pitchFamily="18" charset="0"/>
                </a:rPr>
                <a:t>Муниципальный финансовый контроль</a:t>
              </a:r>
              <a:endParaRPr lang="en-US" altLang="ko-KR" dirty="0" smtClean="0">
                <a:cs typeface="Times New Roman" panose="02020603050405020304" pitchFamily="18" charset="0"/>
              </a:endParaRPr>
            </a:p>
          </p:txBody>
        </p:sp>
        <p:sp>
          <p:nvSpPr>
            <p:cNvPr id="16" name="Hexagon 23">
              <a:extLst>
                <a:ext uri="{FF2B5EF4-FFF2-40B4-BE49-F238E27FC236}">
                  <a16:creationId xmlns:a16="http://schemas.microsoft.com/office/drawing/2014/main" xmlns="" id="{6577D74C-A774-4224-9077-40B8D198FC70}"/>
                </a:ext>
              </a:extLst>
            </p:cNvPr>
            <p:cNvSpPr/>
            <p:nvPr/>
          </p:nvSpPr>
          <p:spPr>
            <a:xfrm flipH="1">
              <a:off x="755647" y="1635718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Hexagon 24">
              <a:extLst>
                <a:ext uri="{FF2B5EF4-FFF2-40B4-BE49-F238E27FC236}">
                  <a16:creationId xmlns:a16="http://schemas.microsoft.com/office/drawing/2014/main" xmlns="" id="{A417D9CC-75C6-4B70-905B-9379312E83AF}"/>
                </a:ext>
              </a:extLst>
            </p:cNvPr>
            <p:cNvSpPr/>
            <p:nvPr/>
          </p:nvSpPr>
          <p:spPr>
            <a:xfrm flipH="1">
              <a:off x="4787064" y="1750155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00" b="1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B31EB80-91CC-4ABC-BAB9-0B9D931835D4}"/>
                </a:ext>
              </a:extLst>
            </p:cNvPr>
            <p:cNvSpPr txBox="1"/>
            <p:nvPr/>
          </p:nvSpPr>
          <p:spPr>
            <a:xfrm>
              <a:off x="1011914" y="1992369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anose="02020603050405020304" pitchFamily="18" charset="0"/>
                </a:rPr>
                <a:t>Составление проекта бюджета</a:t>
              </a:r>
              <a:endParaRPr lang="ru-RU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Hexagon 29">
              <a:extLst>
                <a:ext uri="{FF2B5EF4-FFF2-40B4-BE49-F238E27FC236}">
                  <a16:creationId xmlns:a16="http://schemas.microsoft.com/office/drawing/2014/main" xmlns="" id="{911CA4A4-AFC2-49C7-A541-DEEB2681F6B6}"/>
                </a:ext>
              </a:extLst>
            </p:cNvPr>
            <p:cNvSpPr/>
            <p:nvPr/>
          </p:nvSpPr>
          <p:spPr>
            <a:xfrm flipH="1">
              <a:off x="755647" y="2993311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Hexagon 30">
              <a:extLst>
                <a:ext uri="{FF2B5EF4-FFF2-40B4-BE49-F238E27FC236}">
                  <a16:creationId xmlns:a16="http://schemas.microsoft.com/office/drawing/2014/main" xmlns="" id="{29037CC6-B08D-4276-BCE5-54D3A3D87A6E}"/>
                </a:ext>
              </a:extLst>
            </p:cNvPr>
            <p:cNvSpPr/>
            <p:nvPr/>
          </p:nvSpPr>
          <p:spPr>
            <a:xfrm flipH="1">
              <a:off x="4787064" y="3107748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B36D8EB-6FAA-4CC7-9386-AB3811D4CAD9}"/>
                </a:ext>
              </a:extLst>
            </p:cNvPr>
            <p:cNvSpPr txBox="1"/>
            <p:nvPr/>
          </p:nvSpPr>
          <p:spPr>
            <a:xfrm>
              <a:off x="970258" y="3334573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anose="02020603050405020304" pitchFamily="18" charset="0"/>
                </a:rPr>
                <a:t>Исполнение бюджета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512324"/>
            <a:ext cx="11905488" cy="8086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  <a:cs typeface="Times New Roman" panose="02020603050405020304" pitchFamily="18" charset="0"/>
              </a:rPr>
              <a:t>СТАДИИ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БЮДЖЕТА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="" xmlns:a16="http://schemas.microsoft.com/office/drawing/2014/main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5125197" y="2307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="" xmlns:a16="http://schemas.microsoft.com/office/drawing/2014/main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6335931" y="291729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159064" y="366253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6323879" y="4339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</p:spTree>
    <p:extLst>
      <p:ext uri="{BB962C8B-B14F-4D97-AF65-F5344CB8AC3E}">
        <p14:creationId xmlns:p14="http://schemas.microsoft.com/office/powerpoint/2010/main" val="27277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31605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cs typeface="Times New Roman" panose="02020603050405020304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cs typeface="Times New Roman" pitchFamily="18" charset="0"/>
            </a:endParaRPr>
          </a:p>
          <a:p>
            <a:pPr algn="just"/>
            <a:r>
              <a:rPr lang="ru-RU" sz="1900" dirty="0" smtClean="0">
                <a:cs typeface="Times New Roman" panose="02020603050405020304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sz="19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cs typeface="Times New Roman" panose="02020603050405020304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>
          <a:xfrm>
            <a:off x="6096000" y="0"/>
            <a:ext cx="6096000" cy="6430713"/>
          </a:xfrm>
        </p:spPr>
      </p:pic>
    </p:spTree>
    <p:extLst>
      <p:ext uri="{BB962C8B-B14F-4D97-AF65-F5344CB8AC3E}">
        <p14:creationId xmlns:p14="http://schemas.microsoft.com/office/powerpoint/2010/main" val="9972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15" name="Рисунок 14" descr="minfin-deklaraczii-obyazanyi-sdavat-vs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837" r="18837"/>
          <a:stretch>
            <a:fillRect/>
          </a:stretch>
        </p:blipFill>
        <p:spPr>
          <a:xfrm>
            <a:off x="0" y="0"/>
            <a:ext cx="6096000" cy="6430713"/>
          </a:xfr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6352503" y="438056"/>
            <a:ext cx="5334840" cy="55546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ОСНОВНЫЕ ЭТАПЫ ИСПОЛНЕНИЯ БЮДЖЕТА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 Годовой отчет об исполнении бюджета представляется на  рассмотрение в совет депутатов. По результатам рассмотрения отчета, депутаты принимают решение об утверждении.</a:t>
            </a:r>
          </a:p>
        </p:txBody>
      </p:sp>
    </p:spTree>
    <p:extLst>
      <p:ext uri="{BB962C8B-B14F-4D97-AF65-F5344CB8AC3E}">
        <p14:creationId xmlns:p14="http://schemas.microsoft.com/office/powerpoint/2010/main" val="37624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" name="TextBox 9"/>
          <p:cNvSpPr txBox="1"/>
          <p:nvPr/>
        </p:nvSpPr>
        <p:spPr>
          <a:xfrm>
            <a:off x="1748790" y="189722"/>
            <a:ext cx="869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Доходы бюджета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8920557"/>
              </p:ext>
            </p:extLst>
          </p:nvPr>
        </p:nvGraphicFramePr>
        <p:xfrm>
          <a:off x="393561" y="968117"/>
          <a:ext cx="11404878" cy="526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6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2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параметры бюджета </a:t>
            </a:r>
            <a:r>
              <a:rPr lang="ru-RU" sz="2800" b="1" dirty="0" err="1" smtClean="0">
                <a:latin typeface="+mn-lt"/>
                <a:cs typeface="Times New Roman" panose="02020603050405020304" pitchFamily="18" charset="0"/>
              </a:rPr>
              <a:t>Свирьстройского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 городского поселения Лодейнопольского 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муниципального района Ленинградской области 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а 2021 год ( тыс. </a:t>
            </a:r>
            <a:r>
              <a:rPr lang="ru-RU" sz="2800" b="1" dirty="0" err="1" smtClean="0">
                <a:latin typeface="+mn-lt"/>
                <a:cs typeface="Times New Roman" panose="02020603050405020304" pitchFamily="18" charset="0"/>
              </a:rPr>
              <a:t>руб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 )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47021"/>
              </p:ext>
            </p:extLst>
          </p:nvPr>
        </p:nvGraphicFramePr>
        <p:xfrm>
          <a:off x="561242" y="2312376"/>
          <a:ext cx="11069515" cy="36463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77409"/>
                <a:gridCol w="1310231"/>
                <a:gridCol w="1960625"/>
                <a:gridCol w="1960625"/>
                <a:gridCol w="1960625"/>
              </a:tblGrid>
              <a:tr h="83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2020 года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 2021 года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2021 года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Темп роста к 2020 году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19 316,9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19 588,4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20 545,6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657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8741,1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11 084,4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12 097,8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138,4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84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10 575,8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8 504,0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8 447,8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79,9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(всего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18 667,6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20 324,0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20 118,1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ДЕФИЦИТ(-),ПРОФИЦИТ</a:t>
                      </a:r>
                      <a:r>
                        <a:rPr lang="ru-RU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+649,3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-735,6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+427,5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407356"/>
              </p:ext>
            </p:extLst>
          </p:nvPr>
        </p:nvGraphicFramePr>
        <p:xfrm>
          <a:off x="0" y="153824"/>
          <a:ext cx="12192000" cy="552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Структура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166" y="90379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63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Доходы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в разрезе источников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33630"/>
              </p:ext>
            </p:extLst>
          </p:nvPr>
        </p:nvGraphicFramePr>
        <p:xfrm>
          <a:off x="160774" y="958346"/>
          <a:ext cx="11836959" cy="530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5403"/>
                <a:gridCol w="1552928"/>
                <a:gridCol w="1369314"/>
                <a:gridCol w="1369314"/>
              </a:tblGrid>
              <a:tr h="258665">
                <a:tc>
                  <a:txBody>
                    <a:bodyPr/>
                    <a:lstStyle/>
                    <a:p>
                      <a:pPr algn="l" fontAlgn="b"/>
                      <a:endParaRPr lang="ru-RU" sz="1000" b="1" i="1" u="none" strike="noStrike" dirty="0">
                        <a:effectLst/>
                        <a:latin typeface="+mn-lt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тыс.руб.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9016" marR="9016" marT="9016" marB="0" anchor="b"/>
                </a:tc>
              </a:tr>
              <a:tr h="508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доходных источников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                          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факт                                              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2102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10800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6 571,7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6968,5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1 119,3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1 182,4</a:t>
                      </a: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1 433,7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1 681,8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3 928,5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4008,9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291,7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2102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2 169,4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5129,3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89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905,8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1 733,4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191,4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39213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183,6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306,0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1 094,9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2923,2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267,0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7,4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1057,1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74287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281,7</a:t>
                      </a:r>
                      <a:endParaRPr lang="ru-RU" sz="1400" b="0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260,8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037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8 741,1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12 097,8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4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2102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10 575,8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8447,8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79,9</a:t>
                      </a:r>
                      <a:endParaRPr lang="ru-RU" sz="20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273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 Т О Г О  Д О Х О Д Ы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8000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19 316,9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20 545,6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913</Words>
  <Application>Microsoft Office PowerPoint</Application>
  <PresentationFormat>Широкоэкранный</PresentationFormat>
  <Paragraphs>233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Century</vt:lpstr>
      <vt:lpstr>Times New Roman</vt:lpstr>
      <vt:lpstr>Тема Office</vt:lpstr>
      <vt:lpstr>Исполнение бюджета по Свирьстройскому городскому поселению за 2021 год</vt:lpstr>
      <vt:lpstr>Презентация PowerPoint</vt:lpstr>
      <vt:lpstr>СТАДИИ БЮДЖЕТА</vt:lpstr>
      <vt:lpstr>Презентация PowerPoint</vt:lpstr>
      <vt:lpstr>Презентация PowerPoint</vt:lpstr>
      <vt:lpstr>Презентация PowerPoint</vt:lpstr>
      <vt:lpstr>Основные параметры бюджета Свирьстройского городского поселения Лодейнопольского муниципального района Ленинградской области  за 2021 год ( тыс. руб )</vt:lpstr>
      <vt:lpstr>Структура доходов</vt:lpstr>
      <vt:lpstr>Доходы в разрезе источников доходов</vt:lpstr>
      <vt:lpstr>Структура расходов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формирования Дорожного фонда по Свирьстройскому городскому поселению за 2021 год </vt:lpstr>
      <vt:lpstr>  Контактные данные  </vt:lpstr>
    </vt:vector>
  </TitlesOfParts>
  <Company>Комитет финансов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Лодейнопольского муниципального района  на 2016 год</dc:title>
  <dc:creator>vm8008@mail.ru</dc:creator>
  <cp:lastModifiedBy>Dem An</cp:lastModifiedBy>
  <cp:revision>339</cp:revision>
  <cp:lastPrinted>2017-11-15T08:25:23Z</cp:lastPrinted>
  <dcterms:created xsi:type="dcterms:W3CDTF">2015-11-18T13:17:52Z</dcterms:created>
  <dcterms:modified xsi:type="dcterms:W3CDTF">2023-03-02T11:55:03Z</dcterms:modified>
</cp:coreProperties>
</file>